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09" r:id="rId4"/>
    <p:sldId id="263" r:id="rId5"/>
    <p:sldId id="271" r:id="rId6"/>
    <p:sldId id="272" r:id="rId7"/>
    <p:sldId id="273" r:id="rId8"/>
    <p:sldId id="275" r:id="rId9"/>
    <p:sldId id="277" r:id="rId10"/>
    <p:sldId id="269" r:id="rId11"/>
    <p:sldId id="284" r:id="rId12"/>
    <p:sldId id="292" r:id="rId13"/>
    <p:sldId id="295" r:id="rId14"/>
    <p:sldId id="283" r:id="rId15"/>
    <p:sldId id="289" r:id="rId16"/>
    <p:sldId id="293" r:id="rId17"/>
    <p:sldId id="294" r:id="rId18"/>
    <p:sldId id="296" r:id="rId19"/>
    <p:sldId id="286" r:id="rId20"/>
    <p:sldId id="290" r:id="rId21"/>
    <p:sldId id="291" r:id="rId22"/>
    <p:sldId id="285" r:id="rId23"/>
    <p:sldId id="287" r:id="rId24"/>
    <p:sldId id="304" r:id="rId25"/>
    <p:sldId id="288" r:id="rId26"/>
    <p:sldId id="297" r:id="rId27"/>
    <p:sldId id="308" r:id="rId28"/>
    <p:sldId id="302" r:id="rId29"/>
    <p:sldId id="298" r:id="rId30"/>
    <p:sldId id="300" r:id="rId31"/>
    <p:sldId id="301" r:id="rId32"/>
    <p:sldId id="303" r:id="rId33"/>
    <p:sldId id="305" r:id="rId34"/>
    <p:sldId id="306" r:id="rId35"/>
    <p:sldId id="307" r:id="rId36"/>
    <p:sldId id="310" r:id="rId3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032"/>
    <a:srgbClr val="91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0" autoAdjust="0"/>
    <p:restoredTop sz="82588" autoAdjust="0"/>
  </p:normalViewPr>
  <p:slideViewPr>
    <p:cSldViewPr snapToGrid="0">
      <p:cViewPr varScale="1">
        <p:scale>
          <a:sx n="94" d="100"/>
          <a:sy n="94" d="100"/>
        </p:scale>
        <p:origin x="7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A390B-CF74-9945-B363-7B41B55CBF71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91904-9834-F941-B4D8-522E2EEF01A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677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1314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b="0" i="0" dirty="0">
                <a:solidFill>
                  <a:srgbClr val="FFFFFF"/>
                </a:solidFill>
                <a:effectLst/>
                <a:latin typeface="Inter"/>
              </a:rPr>
              <a:t>Dreamer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 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version 1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의 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contribution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은 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2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가지입니다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. </a:t>
            </a:r>
          </a:p>
          <a:p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첫 번째로 기존 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model-based 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에이전트보다 더 긴 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image sequence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를 이용할 수 있습니다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. 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이는 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latent space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로 더욱 압축된 정보로 학습을 했기 때문입니다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.</a:t>
            </a:r>
          </a:p>
          <a:p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두 번째로는 입력된 이미지로 다른 다양한 상황을 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Dreaming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할 수 있고 이로 인해 더욱 범용적인 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task</a:t>
            </a:r>
            <a:r>
              <a:rPr kumimoji="1" lang="ko-KR" altLang="en-US" b="0" i="0" dirty="0">
                <a:solidFill>
                  <a:srgbClr val="FFFFFF"/>
                </a:solidFill>
                <a:effectLst/>
                <a:latin typeface="Inter"/>
              </a:rPr>
              <a:t>도 처리 가능합니다</a:t>
            </a:r>
            <a:r>
              <a:rPr kumimoji="1" lang="en-US" altLang="ko-KR" b="0" i="0" dirty="0">
                <a:solidFill>
                  <a:srgbClr val="FFFFFF"/>
                </a:solidFill>
                <a:effectLst/>
                <a:latin typeface="Inter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9307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Dreamer</a:t>
            </a:r>
            <a:r>
              <a:rPr kumimoji="1" lang="ko-KR" altLang="en-US" dirty="0"/>
              <a:t>는 크게 </a:t>
            </a:r>
            <a:r>
              <a:rPr kumimoji="1" lang="en-US" altLang="ko-KR" dirty="0"/>
              <a:t>3</a:t>
            </a:r>
            <a:r>
              <a:rPr kumimoji="1" lang="ko-KR" altLang="en-US" dirty="0"/>
              <a:t>단계로 나뉩니다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</a:t>
            </a:r>
            <a:r>
              <a:rPr kumimoji="1" lang="en-US" altLang="en-US" dirty="0"/>
              <a:t>World Model</a:t>
            </a:r>
            <a:r>
              <a:rPr kumimoji="1" lang="ko-KR" altLang="en-US" dirty="0"/>
              <a:t>을 학습합니다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World Model</a:t>
            </a:r>
            <a:r>
              <a:rPr kumimoji="1" lang="ko-KR" altLang="en-US" dirty="0"/>
              <a:t>은 이전 </a:t>
            </a:r>
            <a:r>
              <a:rPr kumimoji="1" lang="ko-KR" altLang="en-US" dirty="0" err="1"/>
              <a:t>쳅터인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World Model</a:t>
            </a:r>
            <a:r>
              <a:rPr kumimoji="1" lang="ko-KR" altLang="en-US" dirty="0"/>
              <a:t>과 거의 유사합니다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다음으로 이렇게 학습된 </a:t>
            </a:r>
            <a:r>
              <a:rPr kumimoji="1" lang="en-US" altLang="ko-KR" dirty="0"/>
              <a:t>World Model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Dreaming</a:t>
            </a:r>
            <a:r>
              <a:rPr kumimoji="1" lang="ko-KR" altLang="en-US" dirty="0"/>
              <a:t>을 하며 최종적으로 </a:t>
            </a:r>
            <a:r>
              <a:rPr kumimoji="1" lang="en-US" altLang="ko-KR" dirty="0"/>
              <a:t>policy</a:t>
            </a:r>
            <a:r>
              <a:rPr kumimoji="1" lang="ko-KR" altLang="en-US" dirty="0"/>
              <a:t>를 학습합니다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마지막으로 최종 </a:t>
            </a:r>
            <a:r>
              <a:rPr kumimoji="1" lang="en-US" altLang="ko-KR" dirty="0"/>
              <a:t>policy</a:t>
            </a:r>
            <a:r>
              <a:rPr kumimoji="1" lang="ko-KR" altLang="en-US" dirty="0"/>
              <a:t>로 실행됩니다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2777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각 단계를 자세히 보면 다음과 같습니다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en-US" dirty="0"/>
              <a:t>World Model</a:t>
            </a:r>
            <a:r>
              <a:rPr kumimoji="1" lang="ko-KR" altLang="en-US" dirty="0"/>
              <a:t>을 학습하는 과정에서 </a:t>
            </a:r>
            <a:r>
              <a:rPr kumimoji="1" lang="en-US" altLang="ko-KR" dirty="0"/>
              <a:t>latent space</a:t>
            </a:r>
            <a:r>
              <a:rPr kumimoji="1" lang="ko-KR" altLang="en-US" dirty="0"/>
              <a:t>를 추출하고 복원하는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RNN </a:t>
            </a:r>
            <a:r>
              <a:rPr kumimoji="1" lang="ko-KR" altLang="en-US" dirty="0" err="1"/>
              <a:t>아키텍쳐를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latent dynamics</a:t>
            </a:r>
            <a:r>
              <a:rPr kumimoji="1" lang="ko-KR" altLang="en-US" dirty="0"/>
              <a:t>라고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Dreaming </a:t>
            </a:r>
            <a:r>
              <a:rPr kumimoji="1" lang="ko-KR" altLang="en-US" dirty="0"/>
              <a:t>과정에서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구조를 </a:t>
            </a:r>
            <a:r>
              <a:rPr kumimoji="1" lang="en-US" altLang="ko-KR" dirty="0"/>
              <a:t>Compact Latent Space</a:t>
            </a:r>
            <a:r>
              <a:rPr kumimoji="1" lang="ko-KR" altLang="en-US" dirty="0"/>
              <a:t>라고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6335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번째 </a:t>
            </a:r>
            <a:r>
              <a:rPr kumimoji="1" lang="ko-KR" altLang="en-US" dirty="0" err="1"/>
              <a:t>스탭부터</a:t>
            </a:r>
            <a:r>
              <a:rPr kumimoji="1" lang="ko-KR" altLang="en-US" dirty="0"/>
              <a:t> 자세히 알아보겠습니다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5071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World Model</a:t>
            </a:r>
            <a:r>
              <a:rPr kumimoji="1" lang="ko-KR" altLang="en-US" dirty="0"/>
              <a:t>과 같은 </a:t>
            </a:r>
            <a:r>
              <a:rPr kumimoji="1" lang="ko-KR" altLang="en-US" dirty="0" err="1"/>
              <a:t>아키텍쳐를</a:t>
            </a:r>
            <a:r>
              <a:rPr kumimoji="1" lang="ko-KR" altLang="en-US" dirty="0"/>
              <a:t> 사용합니다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이미지 대신 </a:t>
            </a:r>
            <a:r>
              <a:rPr kumimoji="1" lang="en-US" altLang="ko-KR" dirty="0"/>
              <a:t>compact</a:t>
            </a:r>
            <a:r>
              <a:rPr kumimoji="1" lang="ko-KR" altLang="en-US" dirty="0"/>
              <a:t>한 이미지 정보를 사용하여 효율적으로 </a:t>
            </a:r>
            <a:r>
              <a:rPr kumimoji="1" lang="en-US" altLang="ko-KR" dirty="0"/>
              <a:t>sequence</a:t>
            </a:r>
            <a:r>
              <a:rPr kumimoji="1" lang="ko-KR" altLang="en-US" dirty="0"/>
              <a:t>를 계산합니다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이는 계산을 매우 효율적으로 하도록 도와줍니다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이는 다른 모델에 비해 훨씬 긴 에피소드를 학습할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1104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세부적으로 살펴보면 먼저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의 인코더를 학습합니다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이라고 부릅니다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1092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 err="1"/>
              <a:t>Observervation</a:t>
            </a:r>
            <a:r>
              <a:rPr kumimoji="1" lang="en-US" altLang="en-US" dirty="0"/>
              <a:t> 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reward model, transition model </a:t>
            </a:r>
            <a:r>
              <a:rPr kumimoji="1" lang="ko-KR" altLang="en-US" dirty="0"/>
              <a:t>모두 학습합니다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en-US" dirty="0"/>
              <a:t>Observation 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디코더에</a:t>
            </a:r>
            <a:r>
              <a:rPr kumimoji="1" lang="ko-KR" altLang="en-US" dirty="0"/>
              <a:t> 해당하고 </a:t>
            </a:r>
            <a:r>
              <a:rPr kumimoji="1" lang="en-US" altLang="ko-KR" dirty="0" err="1"/>
              <a:t>Reweard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World Model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</a:t>
            </a:r>
            <a:r>
              <a:rPr kumimoji="1" lang="ko-KR" altLang="en-US" dirty="0"/>
              <a:t>모델과 같은 역할을 하는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reward</a:t>
            </a:r>
            <a:r>
              <a:rPr kumimoji="1" lang="ko-KR" altLang="en-US" dirty="0"/>
              <a:t>값이 나오는 모델입니다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en-US" dirty="0"/>
              <a:t>Transition 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world model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RNN structure</a:t>
            </a:r>
            <a:r>
              <a:rPr kumimoji="1" lang="ko-KR" altLang="en-US" dirty="0"/>
              <a:t>에서 다음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로 가는 </a:t>
            </a:r>
            <a:r>
              <a:rPr kumimoji="1" lang="en-US" altLang="ko-KR" dirty="0"/>
              <a:t>hidden state </a:t>
            </a:r>
            <a:r>
              <a:rPr kumimoji="1" lang="ko-KR" altLang="en-US" dirty="0" err="1"/>
              <a:t>출력층입니다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29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Observation model, reward model </a:t>
            </a:r>
            <a:r>
              <a:rPr kumimoji="1" lang="ko-KR" altLang="en-US" dirty="0"/>
              <a:t>이 두개의 모델과 </a:t>
            </a:r>
            <a:r>
              <a:rPr kumimoji="1" lang="en-US" altLang="ko-KR" dirty="0"/>
              <a:t>Representation 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Transition model</a:t>
            </a:r>
            <a:r>
              <a:rPr kumimoji="1" lang="ko-KR" altLang="en-US" dirty="0"/>
              <a:t>의 분포의 차이의 합을 구하여 손실함수를 계산합니다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083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Dreamer version1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</a:t>
            </a:r>
            <a:r>
              <a:rPr kumimoji="1" lang="ko-KR" altLang="en-US" dirty="0" err="1"/>
              <a:t>스탭은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 Behaviors By Imagination</a:t>
            </a:r>
            <a:r>
              <a:rPr kumimoji="1" lang="ko-KR" altLang="en-US" dirty="0"/>
              <a:t>이라고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</a:t>
            </a:r>
            <a:r>
              <a:rPr kumimoji="1" lang="en-US" altLang="ko-KR" dirty="0"/>
              <a:t>Dreaming</a:t>
            </a:r>
            <a:r>
              <a:rPr kumimoji="1" lang="ko-KR" altLang="en-US" dirty="0"/>
              <a:t>이라고도 합니다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2867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이미지가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값으로 들어가면 미리 학습된 </a:t>
            </a:r>
            <a:r>
              <a:rPr kumimoji="1" lang="en-US" altLang="ko-KR" dirty="0"/>
              <a:t>World Model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representation 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reward model, 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transition model</a:t>
            </a:r>
            <a:r>
              <a:rPr kumimoji="1" lang="ko-KR" altLang="en-US" dirty="0"/>
              <a:t>을 통해 </a:t>
            </a:r>
            <a:endParaRPr kumimoji="1" lang="en-US" altLang="ko-KR" dirty="0"/>
          </a:p>
          <a:p>
            <a:r>
              <a:rPr kumimoji="1" lang="ko-KR" altLang="en-US" dirty="0"/>
              <a:t>다음 </a:t>
            </a:r>
            <a:r>
              <a:rPr kumimoji="1" lang="en-US" altLang="ko-KR" dirty="0"/>
              <a:t>state</a:t>
            </a:r>
            <a:r>
              <a:rPr kumimoji="1" lang="ko-KR" altLang="en-US" dirty="0"/>
              <a:t>들에 대한 </a:t>
            </a:r>
            <a:r>
              <a:rPr kumimoji="1" lang="en-US" altLang="ko-KR" dirty="0"/>
              <a:t>value </a:t>
            </a:r>
            <a:r>
              <a:rPr kumimoji="1" lang="ko-KR" altLang="en-US" dirty="0"/>
              <a:t>값과 </a:t>
            </a:r>
            <a:r>
              <a:rPr kumimoji="1" lang="en-US" altLang="ko-KR" dirty="0" err="1"/>
              <a:t>rewar</a:t>
            </a:r>
            <a:r>
              <a:rPr kumimoji="1" lang="ko-KR" altLang="en-US" dirty="0"/>
              <a:t>값을 예측하고 이를 </a:t>
            </a:r>
            <a:r>
              <a:rPr kumimoji="1" lang="en-US" altLang="ko-KR" dirty="0" err="1"/>
              <a:t>backpropogation</a:t>
            </a:r>
            <a:r>
              <a:rPr kumimoji="1" lang="ko-KR" altLang="en-US" dirty="0"/>
              <a:t>을 통해 학습합니다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217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8183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action 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value model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update</a:t>
            </a:r>
            <a:r>
              <a:rPr kumimoji="1" lang="ko-KR" altLang="en-US" dirty="0"/>
              <a:t>하는 과정입니다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첫 줄은 </a:t>
            </a:r>
            <a:r>
              <a:rPr kumimoji="1" lang="en-US" altLang="ko-KR" dirty="0"/>
              <a:t>action model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update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term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Value</a:t>
            </a:r>
            <a:r>
              <a:rPr kumimoji="1" lang="ko-KR" altLang="en-US" dirty="0"/>
              <a:t> 값을 추정한 값을 모두 </a:t>
            </a:r>
            <a:r>
              <a:rPr kumimoji="1" lang="en-US" altLang="ko-KR" dirty="0"/>
              <a:t>summation</a:t>
            </a:r>
            <a:r>
              <a:rPr kumimoji="1" lang="ko-KR" altLang="en-US" dirty="0"/>
              <a:t>을 한 값으로 </a:t>
            </a:r>
            <a:r>
              <a:rPr kumimoji="1" lang="en-US" altLang="ko-KR" dirty="0"/>
              <a:t>gradient</a:t>
            </a:r>
            <a:r>
              <a:rPr kumimoji="1" lang="ko-KR" altLang="en-US" dirty="0"/>
              <a:t>를 구해 업데이트를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 번째로는 </a:t>
            </a:r>
            <a:r>
              <a:rPr kumimoji="1" lang="en-US" altLang="ko-KR" dirty="0"/>
              <a:t>value model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update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term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Value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추정값과</a:t>
            </a:r>
            <a:r>
              <a:rPr kumimoji="1" lang="ko-KR" altLang="en-US" dirty="0"/>
              <a:t> 관측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값의 </a:t>
            </a:r>
            <a:r>
              <a:rPr kumimoji="1" lang="en-US" altLang="ko-KR" dirty="0"/>
              <a:t>mean squad </a:t>
            </a:r>
            <a:r>
              <a:rPr kumimoji="1" lang="ko-KR" altLang="en-US" dirty="0"/>
              <a:t>값을 구해 업데이트를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9125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9087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만약 그림과 같이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개의 이미지가 주어지면 </a:t>
            </a:r>
            <a:r>
              <a:rPr kumimoji="1" lang="en-US" altLang="ko-KR" dirty="0"/>
              <a:t>Dreaming </a:t>
            </a:r>
            <a:r>
              <a:rPr kumimoji="1" lang="ko-KR" altLang="en-US" dirty="0"/>
              <a:t>과정을 통해 </a:t>
            </a:r>
            <a:r>
              <a:rPr kumimoji="1" lang="en-US" altLang="ko-KR" dirty="0"/>
              <a:t>Future Outcomes</a:t>
            </a:r>
            <a:r>
              <a:rPr kumimoji="1" lang="ko-KR" altLang="en-US" dirty="0"/>
              <a:t>들이 나옵니다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5605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Dreamer v2 </a:t>
            </a:r>
            <a:r>
              <a:rPr lang="ko-KR" altLang="en-US" dirty="0"/>
              <a:t>모델입니다</a:t>
            </a:r>
            <a:r>
              <a:rPr lang="en-US" altLang="ko-KR" dirty="0"/>
              <a:t>. </a:t>
            </a:r>
            <a:r>
              <a:rPr lang="ko-KR" altLang="en-US" dirty="0"/>
              <a:t>해당 논문의 저자는  </a:t>
            </a:r>
            <a:r>
              <a:rPr lang="en-US" altLang="ko-KR" dirty="0"/>
              <a:t>Dreamer v1 </a:t>
            </a:r>
            <a:r>
              <a:rPr lang="ko-KR" altLang="en-US" dirty="0"/>
              <a:t>저자와 </a:t>
            </a:r>
            <a:r>
              <a:rPr lang="ko-KR" altLang="en-US" dirty="0" err="1"/>
              <a:t>동일인물이고</a:t>
            </a:r>
            <a:r>
              <a:rPr lang="ko-KR" altLang="en-US" dirty="0"/>
              <a:t> </a:t>
            </a:r>
            <a:r>
              <a:rPr lang="en-US" altLang="ko-KR" dirty="0"/>
              <a:t>Mastering Atari With Discrete World Models</a:t>
            </a:r>
            <a:r>
              <a:rPr lang="ko-KR" altLang="en-US" dirty="0"/>
              <a:t>라는 이름을 논문이 게재되었습니다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Dreamer V1</a:t>
            </a:r>
            <a:r>
              <a:rPr lang="ko-KR" altLang="en-US" dirty="0"/>
              <a:t>과 구조는 비슷하지만 </a:t>
            </a:r>
            <a:r>
              <a:rPr lang="en-US" altLang="ko-KR" dirty="0"/>
              <a:t>v1</a:t>
            </a:r>
            <a:r>
              <a:rPr lang="ko-KR" altLang="en-US" dirty="0"/>
              <a:t>과는 다르게 </a:t>
            </a:r>
            <a:r>
              <a:rPr lang="en-US" altLang="ko-KR" dirty="0"/>
              <a:t>Atari game</a:t>
            </a:r>
            <a:r>
              <a:rPr lang="ko-KR" altLang="en-US" dirty="0"/>
              <a:t>에 더욱 특화하여 학습한 것이 특징입니다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0032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Dreamer V2</a:t>
            </a:r>
            <a:r>
              <a:rPr lang="ko-KR" altLang="en-US" dirty="0"/>
              <a:t>의 구조도 입니다</a:t>
            </a:r>
            <a:r>
              <a:rPr lang="en-US" altLang="ko-KR" dirty="0"/>
              <a:t>. Dreamer</a:t>
            </a:r>
            <a:r>
              <a:rPr lang="ko-KR" altLang="en-US" dirty="0"/>
              <a:t> </a:t>
            </a:r>
            <a:r>
              <a:rPr lang="en-US" altLang="ko-KR" dirty="0"/>
              <a:t>V1</a:t>
            </a:r>
            <a:r>
              <a:rPr lang="ko-KR" altLang="en-US" dirty="0"/>
              <a:t>과 구조는 동일합니다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3384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version 1</a:t>
            </a:r>
            <a:r>
              <a:rPr lang="ko-KR" altLang="en-US" dirty="0"/>
              <a:t>과 가장 큰 차이점 </a:t>
            </a:r>
            <a:r>
              <a:rPr lang="en-US" altLang="ko-KR" dirty="0"/>
              <a:t>3</a:t>
            </a:r>
            <a:r>
              <a:rPr lang="ko-KR" altLang="en-US" dirty="0"/>
              <a:t>가지를 선정해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8666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 번째로 </a:t>
            </a:r>
            <a:r>
              <a:rPr kumimoji="1" lang="en-US" altLang="ko-KR" dirty="0"/>
              <a:t>latent space</a:t>
            </a:r>
            <a:r>
              <a:rPr kumimoji="1" lang="ko-KR" altLang="en-US" dirty="0"/>
              <a:t>의 종류가 다릅니다</a:t>
            </a:r>
            <a:r>
              <a:rPr kumimoji="1" lang="en-US" altLang="ko-KR" dirty="0"/>
              <a:t>. V1</a:t>
            </a:r>
            <a:r>
              <a:rPr kumimoji="1" lang="ko-KR" altLang="en-US" dirty="0"/>
              <a:t>에서는 </a:t>
            </a:r>
            <a:r>
              <a:rPr kumimoji="1" lang="ko-KR" altLang="en-US" dirty="0" err="1"/>
              <a:t>가우시안</a:t>
            </a:r>
            <a:r>
              <a:rPr kumimoji="1" lang="ko-KR" altLang="en-US" dirty="0"/>
              <a:t> 분포를 띄고 있는 반면 </a:t>
            </a:r>
            <a:r>
              <a:rPr kumimoji="1" lang="en-US" altLang="ko-KR" dirty="0"/>
              <a:t>V2</a:t>
            </a:r>
            <a:r>
              <a:rPr kumimoji="1" lang="ko-KR" altLang="en-US" dirty="0"/>
              <a:t>는 이산적 분포를 띄고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의 학습법 또한 다릅니다</a:t>
            </a:r>
            <a:r>
              <a:rPr kumimoji="1" lang="en-US" altLang="ko-KR" dirty="0"/>
              <a:t>. V1</a:t>
            </a:r>
            <a:r>
              <a:rPr kumimoji="1" lang="ko-KR" altLang="en-US" dirty="0"/>
              <a:t>같은 경우 </a:t>
            </a:r>
            <a:r>
              <a:rPr kumimoji="1" lang="en-US" altLang="ko-KR" dirty="0" err="1"/>
              <a:t>backpropogation</a:t>
            </a:r>
            <a:r>
              <a:rPr kumimoji="1" lang="ko-KR" altLang="en-US" dirty="0"/>
              <a:t>으로 학습하는 방면</a:t>
            </a:r>
            <a:r>
              <a:rPr kumimoji="1" lang="en-US" altLang="ko-KR" dirty="0"/>
              <a:t>, V2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string-through gradient </a:t>
            </a:r>
            <a:r>
              <a:rPr kumimoji="1" lang="ko-KR" altLang="en-US" dirty="0"/>
              <a:t>방법을 사용하여 파라미터를 업데이트합니다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226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가우시안</a:t>
            </a:r>
            <a:r>
              <a:rPr kumimoji="1" lang="ko-KR" altLang="en-US" dirty="0"/>
              <a:t> 분포를 사용했을 때 보다 </a:t>
            </a:r>
            <a:r>
              <a:rPr kumimoji="1" lang="en-US" altLang="ko-KR" dirty="0"/>
              <a:t>multiple categorical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latent space</a:t>
            </a:r>
            <a:r>
              <a:rPr kumimoji="1" lang="ko-KR" altLang="en-US" dirty="0"/>
              <a:t>를 사용했을 때 정확도가 향상되었다고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8767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en-US" altLang="ko-KR" dirty="0"/>
              <a:t>VAE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backpropogation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straight-through gradient </a:t>
            </a:r>
            <a:r>
              <a:rPr kumimoji="1" lang="ko-KR" altLang="en-US" dirty="0"/>
              <a:t>방식을 도식화한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5580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 번째 차이로는 </a:t>
            </a:r>
            <a:r>
              <a:rPr kumimoji="1" lang="en-US" altLang="ko-KR" dirty="0"/>
              <a:t>Loss function</a:t>
            </a:r>
            <a:r>
              <a:rPr kumimoji="1" lang="ko-KR" altLang="en-US" dirty="0"/>
              <a:t>의 차이입니다</a:t>
            </a:r>
            <a:r>
              <a:rPr kumimoji="1" lang="en-US" altLang="ko-KR" dirty="0"/>
              <a:t>. V2</a:t>
            </a:r>
            <a:r>
              <a:rPr kumimoji="1" lang="ko-KR" altLang="en-US" dirty="0"/>
              <a:t>에서는 </a:t>
            </a:r>
            <a:r>
              <a:rPr kumimoji="1" lang="ko-KR" altLang="en-US" dirty="0" err="1"/>
              <a:t>베타값을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0.1</a:t>
            </a:r>
            <a:r>
              <a:rPr kumimoji="1" lang="ko-KR" altLang="en-US" dirty="0"/>
              <a:t>로 주어 </a:t>
            </a:r>
            <a:r>
              <a:rPr kumimoji="1" lang="en-US" altLang="ko-KR" dirty="0"/>
              <a:t>discrete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control</a:t>
            </a:r>
            <a:r>
              <a:rPr kumimoji="1" lang="ko-KR" altLang="en-US" dirty="0"/>
              <a:t>을 고려하였다고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discrete</a:t>
            </a:r>
            <a:r>
              <a:rPr kumimoji="1" lang="ko-KR" altLang="en-US" dirty="0"/>
              <a:t>한 </a:t>
            </a:r>
            <a:r>
              <a:rPr kumimoji="1" lang="en-US" altLang="ko-KR" dirty="0" err="1"/>
              <a:t>conrol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atari</a:t>
            </a:r>
            <a:r>
              <a:rPr kumimoji="1" lang="ko-KR" altLang="en-US" dirty="0"/>
              <a:t>의 고유한 특징인데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게임 특성 상 </a:t>
            </a:r>
            <a:r>
              <a:rPr kumimoji="1" lang="en-US" altLang="ko-KR" dirty="0"/>
              <a:t>Atari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값이 띄엄띄엄 있는 것이 유리하기 때문입니다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베타값을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주면 </a:t>
            </a:r>
            <a:r>
              <a:rPr kumimoji="1" lang="en-US" altLang="ko-KR" dirty="0"/>
              <a:t>continuous </a:t>
            </a:r>
            <a:r>
              <a:rPr kumimoji="1" lang="ko-KR" altLang="en-US" dirty="0"/>
              <a:t>한 </a:t>
            </a:r>
            <a:r>
              <a:rPr kumimoji="1" lang="en-US" altLang="ko-KR" dirty="0" err="1"/>
              <a:t>conrol</a:t>
            </a:r>
            <a:r>
              <a:rPr kumimoji="1" lang="ko-KR" altLang="en-US" dirty="0"/>
              <a:t>을 고려한 것으로 </a:t>
            </a:r>
            <a:r>
              <a:rPr kumimoji="1" lang="en-US" altLang="ko-KR" dirty="0"/>
              <a:t>V1</a:t>
            </a:r>
            <a:r>
              <a:rPr kumimoji="1" lang="ko-KR" altLang="en-US" dirty="0"/>
              <a:t>과 완전히 동일합니다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5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Dreamer </a:t>
            </a:r>
            <a:r>
              <a:rPr lang="ko-KR" altLang="en-US" dirty="0"/>
              <a:t>모델은 </a:t>
            </a:r>
            <a:r>
              <a:rPr lang="en-US" altLang="ko-KR" dirty="0"/>
              <a:t>2018</a:t>
            </a:r>
            <a:r>
              <a:rPr lang="ko-KR" altLang="en-US" dirty="0"/>
              <a:t>년에 나온 </a:t>
            </a:r>
            <a:r>
              <a:rPr lang="en-US" altLang="ko-KR" dirty="0"/>
              <a:t>World Model</a:t>
            </a:r>
            <a:r>
              <a:rPr lang="ko-KR" altLang="en-US" dirty="0"/>
              <a:t>을 기반으로 만들어졌습니다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6698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 </a:t>
            </a:r>
            <a:r>
              <a:rPr kumimoji="1" lang="en-US" altLang="ko-KR" dirty="0"/>
              <a:t>KL Balancing </a:t>
            </a:r>
            <a:r>
              <a:rPr kumimoji="1" lang="ko-KR" altLang="en-US" dirty="0"/>
              <a:t>이라는 수학적 트릭을 사용했는데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</a:t>
            </a:r>
            <a:r>
              <a:rPr kumimoji="1" lang="en-US" altLang="ko-KR" dirty="0"/>
              <a:t> World Model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transition model</a:t>
            </a:r>
            <a:r>
              <a:rPr kumimoji="1" lang="ko-KR" altLang="en-US" dirty="0"/>
              <a:t>이 복잡하기 때문에 이를 학습할 때 과적합에 걸리는 것을 방지하기 위해서 적용하였습니다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4756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Actor Critic</a:t>
            </a:r>
            <a:r>
              <a:rPr kumimoji="1" lang="ko-KR" altLang="en-US" dirty="0"/>
              <a:t>의 접근법을 사용했다는 것입니다</a:t>
            </a:r>
            <a:r>
              <a:rPr kumimoji="1" lang="en-US" altLang="ko-KR" dirty="0"/>
              <a:t>. V1</a:t>
            </a:r>
            <a:r>
              <a:rPr kumimoji="1" lang="ko-KR" altLang="en-US" dirty="0"/>
              <a:t>에서도 </a:t>
            </a:r>
            <a:r>
              <a:rPr kumimoji="1" lang="en-US" altLang="ko-KR" dirty="0"/>
              <a:t>Dreaming </a:t>
            </a:r>
            <a:r>
              <a:rPr kumimoji="1" lang="ko-KR" altLang="en-US" dirty="0"/>
              <a:t>과정에서 </a:t>
            </a:r>
            <a:r>
              <a:rPr kumimoji="1" lang="en-US" altLang="ko-KR" dirty="0"/>
              <a:t>action value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state value</a:t>
            </a:r>
            <a:r>
              <a:rPr kumimoji="1" lang="ko-KR" altLang="en-US" dirty="0"/>
              <a:t>를 업데이트를 하였습니다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en-US" dirty="0"/>
              <a:t>V2</a:t>
            </a:r>
            <a:r>
              <a:rPr kumimoji="1" lang="ko-KR" altLang="en-US" dirty="0"/>
              <a:t>또한 </a:t>
            </a:r>
            <a:r>
              <a:rPr kumimoji="1" lang="en-US" altLang="ko-KR" dirty="0"/>
              <a:t>Dreaming</a:t>
            </a:r>
            <a:r>
              <a:rPr kumimoji="1" lang="ko-KR" altLang="en-US" dirty="0"/>
              <a:t> 과정을 거치는데 이 때 </a:t>
            </a:r>
            <a:r>
              <a:rPr kumimoji="1" lang="en-US" altLang="ko-KR" dirty="0"/>
              <a:t>action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state 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actor critic</a:t>
            </a:r>
            <a:r>
              <a:rPr kumimoji="1" lang="ko-KR" altLang="en-US" dirty="0"/>
              <a:t>기법으로 학습합니다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 </a:t>
            </a:r>
            <a:r>
              <a:rPr kumimoji="1" lang="en-US" altLang="ko-KR" dirty="0"/>
              <a:t>model free </a:t>
            </a:r>
            <a:r>
              <a:rPr kumimoji="1" lang="ko-KR" altLang="en-US" dirty="0"/>
              <a:t>기법 뿐만 아니라 사람보다 </a:t>
            </a:r>
            <a:r>
              <a:rPr kumimoji="1" lang="en-US" altLang="ko-KR" dirty="0"/>
              <a:t>Atari </a:t>
            </a:r>
            <a:r>
              <a:rPr kumimoji="1" lang="ko-KR" altLang="en-US" dirty="0"/>
              <a:t>게임의 점수를 더 높게 받았습니다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6581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V3</a:t>
            </a:r>
            <a:r>
              <a:rPr lang="ko-KR" altLang="en-US" dirty="0"/>
              <a:t>또한 </a:t>
            </a:r>
            <a:r>
              <a:rPr lang="en-US" altLang="ko-KR" dirty="0"/>
              <a:t>V1</a:t>
            </a:r>
            <a:r>
              <a:rPr lang="ko-KR" altLang="en-US" dirty="0"/>
              <a:t>과 </a:t>
            </a:r>
            <a:r>
              <a:rPr lang="en-US" altLang="ko-KR" dirty="0"/>
              <a:t>V2 </a:t>
            </a:r>
            <a:r>
              <a:rPr lang="ko-KR" altLang="en-US" dirty="0"/>
              <a:t>와 마찬가지로 </a:t>
            </a:r>
            <a:r>
              <a:rPr lang="en-US" altLang="ko-KR" dirty="0"/>
              <a:t>World model</a:t>
            </a:r>
            <a:r>
              <a:rPr lang="ko-KR" altLang="en-US" dirty="0"/>
              <a:t>을 학습하고 이를 통해 </a:t>
            </a:r>
            <a:r>
              <a:rPr lang="en-US" altLang="ko-KR" dirty="0"/>
              <a:t>Dreaming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9471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모델로 </a:t>
            </a:r>
            <a:r>
              <a:rPr lang="ko-KR" altLang="en-US" dirty="0" err="1"/>
              <a:t>마인크래프트라는</a:t>
            </a:r>
            <a:r>
              <a:rPr lang="ko-KR" altLang="en-US" dirty="0"/>
              <a:t> 게임에서 최초로 사람의 학습 데이터 없이 다이아몬드를 스스로 채굴하였습니다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마인크래프트 게임은 기본적으로 플레이시간이 매우 길기 때문에 기존 </a:t>
            </a:r>
            <a:r>
              <a:rPr lang="en-US" altLang="ko-KR" dirty="0"/>
              <a:t>AI</a:t>
            </a:r>
            <a:r>
              <a:rPr lang="ko-KR" altLang="en-US" dirty="0"/>
              <a:t>모델에게는 굉장히 </a:t>
            </a:r>
            <a:r>
              <a:rPr lang="en-US" altLang="ko-KR" dirty="0"/>
              <a:t>challenging</a:t>
            </a:r>
            <a:r>
              <a:rPr lang="ko-KR" altLang="en-US" dirty="0"/>
              <a:t>한 </a:t>
            </a:r>
            <a:r>
              <a:rPr lang="en-US" altLang="ko-KR" dirty="0"/>
              <a:t>task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5796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726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World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의 중요 아이디어는 </a:t>
            </a:r>
            <a:endParaRPr lang="en-US" altLang="ko-KR" dirty="0"/>
          </a:p>
          <a:p>
            <a:r>
              <a:rPr lang="ko-KR" altLang="en-US" dirty="0"/>
              <a:t>사람이 생각을 할 때 우리의 뇌는 모든 정보를 떠올리지 않는다는 사실에 기초합니다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우리의 뇌는 일부 중요한 </a:t>
            </a:r>
            <a:r>
              <a:rPr lang="en-US" altLang="ko-KR" dirty="0"/>
              <a:t>concept</a:t>
            </a:r>
            <a:r>
              <a:rPr lang="ko-KR" altLang="en-US" dirty="0"/>
              <a:t>과 그 </a:t>
            </a:r>
            <a:r>
              <a:rPr lang="ko-KR" altLang="en-US" dirty="0" err="1"/>
              <a:t>개념들간의</a:t>
            </a:r>
            <a:r>
              <a:rPr lang="ko-KR" altLang="en-US" dirty="0"/>
              <a:t> </a:t>
            </a:r>
            <a:r>
              <a:rPr lang="ko-KR" altLang="en-US" dirty="0" err="1"/>
              <a:t>관계을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World Model</a:t>
            </a:r>
            <a:r>
              <a:rPr lang="ko-KR" altLang="en-US" dirty="0"/>
              <a:t>은 이러한 점에 착안하여 </a:t>
            </a:r>
            <a:r>
              <a:rPr lang="en-US" altLang="ko-KR" dirty="0"/>
              <a:t>RL </a:t>
            </a:r>
            <a:r>
              <a:rPr lang="ko-KR" altLang="en-US" dirty="0"/>
              <a:t>모델을 만들었습니다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4450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World model</a:t>
            </a:r>
            <a:r>
              <a:rPr lang="ko-KR" altLang="en-US" dirty="0"/>
              <a:t>의 구조는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en-US" altLang="ko-KR" dirty="0"/>
              <a:t>Vision Model</a:t>
            </a:r>
            <a:r>
              <a:rPr lang="ko-KR" altLang="en-US" dirty="0"/>
              <a:t>로 입력으로 들어오는 </a:t>
            </a:r>
            <a:r>
              <a:rPr lang="en-US" altLang="ko-KR" dirty="0"/>
              <a:t>image sequence</a:t>
            </a:r>
            <a:r>
              <a:rPr lang="ko-KR" altLang="en-US" dirty="0"/>
              <a:t>를 가장 잘 설명하는 </a:t>
            </a:r>
            <a:r>
              <a:rPr lang="en-US" altLang="ko-KR" dirty="0"/>
              <a:t>latent vector</a:t>
            </a:r>
            <a:r>
              <a:rPr lang="ko-KR" altLang="en-US" dirty="0"/>
              <a:t>로 바꾸는 역할을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</a:t>
            </a:r>
            <a:r>
              <a:rPr lang="ko-KR" altLang="en-US" dirty="0"/>
              <a:t>은 </a:t>
            </a:r>
            <a:r>
              <a:rPr lang="en-US" altLang="ko-KR" dirty="0"/>
              <a:t>RNN</a:t>
            </a:r>
            <a:r>
              <a:rPr lang="ko-KR" altLang="en-US" dirty="0"/>
              <a:t>구조로 </a:t>
            </a:r>
            <a:r>
              <a:rPr lang="ko-KR" altLang="en-US" dirty="0" err="1"/>
              <a:t>이루어져있으며</a:t>
            </a:r>
            <a:r>
              <a:rPr lang="ko-KR" altLang="en-US" dirty="0"/>
              <a:t> 이전 </a:t>
            </a:r>
            <a:r>
              <a:rPr lang="en-US" altLang="ko-KR" dirty="0"/>
              <a:t>hidden vector</a:t>
            </a:r>
            <a:r>
              <a:rPr lang="ko-KR" altLang="en-US" dirty="0"/>
              <a:t>와 </a:t>
            </a:r>
            <a:r>
              <a:rPr lang="en-US" altLang="ko-KR" dirty="0"/>
              <a:t>V</a:t>
            </a:r>
            <a:r>
              <a:rPr lang="ko-KR" altLang="en-US" dirty="0"/>
              <a:t>에서 나온 </a:t>
            </a:r>
            <a:r>
              <a:rPr lang="en-US" altLang="ko-KR" dirty="0"/>
              <a:t>latent vector</a:t>
            </a:r>
            <a:r>
              <a:rPr lang="ko-KR" altLang="en-US" dirty="0"/>
              <a:t>를 이용하여 계산합니다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</a:t>
            </a:r>
            <a:r>
              <a:rPr lang="ko-KR" altLang="en-US" dirty="0"/>
              <a:t>는 </a:t>
            </a:r>
            <a:r>
              <a:rPr lang="en-US" altLang="ko-KR" dirty="0"/>
              <a:t>V</a:t>
            </a:r>
            <a:r>
              <a:rPr lang="ko-KR" altLang="en-US" dirty="0"/>
              <a:t>와 </a:t>
            </a:r>
            <a:r>
              <a:rPr lang="en-US" altLang="ko-KR" dirty="0"/>
              <a:t>M</a:t>
            </a:r>
            <a:r>
              <a:rPr lang="ko-KR" altLang="en-US" dirty="0"/>
              <a:t>에서 나온 </a:t>
            </a:r>
            <a:r>
              <a:rPr lang="en-US" altLang="ko-KR" dirty="0"/>
              <a:t>representation</a:t>
            </a:r>
            <a:r>
              <a:rPr lang="ko-KR" altLang="en-US" dirty="0"/>
              <a:t>들을 이용하여 </a:t>
            </a:r>
            <a:r>
              <a:rPr lang="en-US" altLang="ko-KR" dirty="0"/>
              <a:t>action</a:t>
            </a:r>
            <a:r>
              <a:rPr lang="ko-KR" altLang="en-US" dirty="0"/>
              <a:t>을 출력하는 역할을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9287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r>
              <a:rPr lang="ko-KR" altLang="en-US" dirty="0"/>
              <a:t>모델을 자세히 보겠습니다</a:t>
            </a:r>
            <a:r>
              <a:rPr lang="en-US" altLang="ko-KR" dirty="0"/>
              <a:t>. </a:t>
            </a:r>
            <a:r>
              <a:rPr lang="ko-KR" altLang="en-US" dirty="0"/>
              <a:t>에이전트의 </a:t>
            </a:r>
            <a:r>
              <a:rPr lang="ko-KR" altLang="en-US" dirty="0" err="1"/>
              <a:t>관찰값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Observation frame</a:t>
            </a:r>
            <a:r>
              <a:rPr lang="ko-KR" altLang="en-US" dirty="0"/>
              <a:t>이 </a:t>
            </a:r>
            <a:r>
              <a:rPr lang="en-US" altLang="ko-KR" dirty="0"/>
              <a:t>VAE</a:t>
            </a:r>
            <a:r>
              <a:rPr lang="ko-KR" altLang="en-US" dirty="0"/>
              <a:t>를 통해 </a:t>
            </a:r>
            <a:r>
              <a:rPr lang="en-US" altLang="ko-KR" dirty="0"/>
              <a:t>latent vector</a:t>
            </a:r>
            <a:r>
              <a:rPr lang="ko-KR" altLang="en-US" dirty="0"/>
              <a:t>로 추출됩니다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81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추출된 </a:t>
            </a:r>
            <a:r>
              <a:rPr lang="en-US" altLang="ko-KR" dirty="0"/>
              <a:t>latent vector Z</a:t>
            </a:r>
            <a:r>
              <a:rPr lang="ko-KR" altLang="en-US" dirty="0"/>
              <a:t>는 </a:t>
            </a:r>
            <a:r>
              <a:rPr lang="en-US" altLang="ko-KR" dirty="0"/>
              <a:t>action</a:t>
            </a:r>
            <a:r>
              <a:rPr lang="ko-KR" altLang="en-US" dirty="0"/>
              <a:t>값과 함께 </a:t>
            </a:r>
            <a:r>
              <a:rPr lang="en-US" altLang="ko-KR" dirty="0"/>
              <a:t>M</a:t>
            </a:r>
            <a:r>
              <a:rPr lang="ko-KR" altLang="en-US" dirty="0"/>
              <a:t>모델의 </a:t>
            </a:r>
            <a:r>
              <a:rPr lang="en-US" altLang="ko-KR" dirty="0"/>
              <a:t>input</a:t>
            </a:r>
            <a:r>
              <a:rPr lang="ko-KR" altLang="en-US" dirty="0"/>
              <a:t>으로 들어갑니다</a:t>
            </a:r>
            <a:r>
              <a:rPr lang="en-US" altLang="ko-KR" dirty="0"/>
              <a:t>. </a:t>
            </a:r>
            <a:r>
              <a:rPr lang="ko-KR" altLang="en-US" dirty="0"/>
              <a:t>또한 이전 </a:t>
            </a:r>
            <a:r>
              <a:rPr lang="en-US" altLang="ko-KR" dirty="0"/>
              <a:t>M</a:t>
            </a:r>
            <a:r>
              <a:rPr lang="ko-KR" altLang="en-US" dirty="0"/>
              <a:t>모델의 </a:t>
            </a:r>
            <a:r>
              <a:rPr lang="en-US" altLang="ko-KR" dirty="0"/>
              <a:t>hidden state</a:t>
            </a:r>
            <a:r>
              <a:rPr lang="ko-KR" altLang="en-US" dirty="0"/>
              <a:t>정보를 이용하여 </a:t>
            </a:r>
            <a:r>
              <a:rPr lang="en-US" altLang="ko-KR" dirty="0"/>
              <a:t>return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987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C</a:t>
            </a:r>
            <a:r>
              <a:rPr lang="ko-KR" altLang="en-US" dirty="0"/>
              <a:t>모델은 </a:t>
            </a:r>
            <a:r>
              <a:rPr lang="en-US" altLang="ko-KR" dirty="0"/>
              <a:t>V</a:t>
            </a:r>
            <a:r>
              <a:rPr lang="ko-KR" altLang="en-US" dirty="0"/>
              <a:t>에서 나온 </a:t>
            </a:r>
            <a:r>
              <a:rPr lang="en-US" altLang="ko-KR" dirty="0"/>
              <a:t>latent vector</a:t>
            </a:r>
            <a:r>
              <a:rPr lang="ko-KR" altLang="en-US" dirty="0"/>
              <a:t>인 </a:t>
            </a:r>
            <a:r>
              <a:rPr lang="en-US" altLang="ko-KR" dirty="0"/>
              <a:t>z</a:t>
            </a:r>
            <a:r>
              <a:rPr lang="ko-KR" altLang="en-US" dirty="0"/>
              <a:t>와 </a:t>
            </a:r>
            <a:r>
              <a:rPr lang="en-US" altLang="ko-KR" dirty="0"/>
              <a:t>M</a:t>
            </a:r>
            <a:r>
              <a:rPr lang="ko-KR" altLang="en-US" dirty="0"/>
              <a:t>모델의 </a:t>
            </a:r>
            <a:r>
              <a:rPr lang="ko-KR" altLang="en-US" dirty="0" err="1"/>
              <a:t>출력값인</a:t>
            </a:r>
            <a:r>
              <a:rPr lang="ko-KR" altLang="en-US" dirty="0"/>
              <a:t> </a:t>
            </a:r>
            <a:r>
              <a:rPr lang="en-US" altLang="ko-KR" dirty="0"/>
              <a:t>hidden layer, h </a:t>
            </a:r>
            <a:r>
              <a:rPr lang="ko-KR" altLang="en-US" dirty="0"/>
              <a:t>를 </a:t>
            </a:r>
            <a:r>
              <a:rPr lang="ko-KR" altLang="en-US" dirty="0" err="1"/>
              <a:t>입력값으로</a:t>
            </a:r>
            <a:r>
              <a:rPr lang="ko-KR" altLang="en-US" dirty="0"/>
              <a:t> 선형회귀 학습을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488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Dreamer version 1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다니저</a:t>
            </a:r>
            <a:r>
              <a:rPr lang="ko-KR" altLang="en-US" dirty="0"/>
              <a:t> </a:t>
            </a:r>
            <a:r>
              <a:rPr lang="ko-KR" altLang="en-US" dirty="0" err="1"/>
              <a:t>하프너라는</a:t>
            </a:r>
            <a:r>
              <a:rPr lang="ko-KR" altLang="en-US" dirty="0"/>
              <a:t> 박사과정이 </a:t>
            </a:r>
            <a:r>
              <a:rPr lang="en-US" altLang="ko-KR" dirty="0"/>
              <a:t>2020</a:t>
            </a:r>
            <a:r>
              <a:rPr lang="ko-KR" altLang="en-US" dirty="0"/>
              <a:t> </a:t>
            </a:r>
            <a:r>
              <a:rPr lang="en-US" altLang="ko-KR" dirty="0"/>
              <a:t>ICLR</a:t>
            </a:r>
            <a:r>
              <a:rPr lang="ko-KR" altLang="en-US" dirty="0"/>
              <a:t>에 투고한 논문이고 제목은 </a:t>
            </a:r>
            <a:r>
              <a:rPr lang="en-US" altLang="ko-KR" dirty="0"/>
              <a:t>Dream to Control : Learning Behaviors By Latent Imagination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World Model</a:t>
            </a:r>
            <a:r>
              <a:rPr lang="ko-KR" altLang="en-US" dirty="0"/>
              <a:t>을 적극 활용하였고 </a:t>
            </a:r>
            <a:r>
              <a:rPr lang="en-US" altLang="ko-KR" dirty="0"/>
              <a:t>world model</a:t>
            </a:r>
            <a:r>
              <a:rPr lang="ko-KR" altLang="en-US" dirty="0"/>
              <a:t>의 </a:t>
            </a:r>
            <a:r>
              <a:rPr lang="en-US" altLang="ko-KR" dirty="0"/>
              <a:t>latent vector</a:t>
            </a:r>
            <a:r>
              <a:rPr lang="ko-KR" altLang="en-US" dirty="0"/>
              <a:t>를 활용했다는 것을 제목에서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91904-9834-F941-B4D8-522E2EEF01A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171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41297-A41B-ABA8-E9C8-305014C7A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22BFB5-5D24-EDFD-B58E-B336C974C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DFCD32-3BB0-07CC-1319-48158CF2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22E24B-782C-750E-CB10-8C5BCD65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2478E-8565-44A5-551E-285757E0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9081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E9955-8DA5-6162-5A84-1C932CA8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1EC4C7-B3F1-2AF0-57AE-06D2686FD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448B3-7C37-0885-F784-37561426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543EF-7382-3C4D-3229-3AEE2C0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4ECD0-21ED-81E9-72FE-E2214BBB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754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0A09E3-F336-F81B-F1D2-2F2824418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ED025E-59C9-BF78-D2F5-B254FA1B6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3B987-F1A4-0563-83BE-0286ECD7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07EEBD-C558-5E66-5D04-DD6B582A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FC008-7299-BA5A-CF46-6BEC26ED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848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10CE1-271D-F56E-3D04-EB5D6F1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B299B-C912-575D-A0B3-332753157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9ED11-32EF-478F-8798-BB15B9E3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96436-369D-5458-BEF2-4CB0224E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B912E-70F9-2154-37AE-1E09F190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150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F945E-653F-E3EF-91E0-781DF7C1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5613C-BAB0-DEC0-3C8C-10E623F48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D9602-189D-F8B0-2323-7CB954A8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E33F6-791D-F45F-6069-D9AB1B48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8445E-5C1E-3964-7140-2528A741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574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6E816-935D-4AD1-2C0D-345667BE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EFAB9-6F6F-4BB4-5BBA-FE166B0A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240DEF-F016-9130-A46E-7CBE15BFD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52F3A-F51E-52DF-D072-80F82201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10E796-F968-31BE-54F8-C81D598F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B09235-B1C0-451F-A499-092AA320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83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74A68-83F6-4970-069E-D0BFF667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EE96BE-E9F7-1A64-8DF0-BA274C3F3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1963FA-51D1-F4AE-8972-7EBDC9ADC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B3C9C7-3150-6655-D4CB-1D18F4BD7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EBA4A2-7395-A074-1A41-C77C1866B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2A5E28-46E0-F124-E0ED-EFAFEA49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FDC54D-6F03-CD5D-18CE-89B9596C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6C8A70-F445-5171-71AA-135258B6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66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16DBA-F9D8-BCFD-019C-E3A13FA8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A26EFE-71D6-D271-87BA-97D4D207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C70221-3978-F920-EA39-2E8B5141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7AA19C-BA0D-5AF5-6B4F-4EC6D8F4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813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823B52-F4E2-4139-A4BD-41493FDD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B82F57-AD0B-8D4C-4F2F-A867F0A2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E2035D-A4DA-824B-ED19-6386BBBD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43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2B919-7B5A-0F02-37A7-52153FB4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4F9F7-61BE-DDD3-E390-A69452F4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9EF6AD-6116-337A-2E4C-B07B79656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058B08-12EC-9781-B7A0-3C38BF8C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3455D6-FF8A-24DA-05EF-15B54515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44EF0-EEFA-AE47-A91E-17959BC1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138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66E63-4B73-09DB-18A6-6BB8DCBE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66100-065D-AA15-066E-DD9C5D988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7AD90D-6768-1D87-F973-A8428817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C0705-804F-A512-E762-6E57E000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F113B0-4B4F-204F-49F6-4F22173E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07010F-3DD0-335E-A569-5C87D351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925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05D66A-D726-AE20-DFC2-B04B0F49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316F4-B74B-DC49-62FC-95F978C2C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7AD4C-50F4-3927-BDDD-F882938FE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1AEA0-DA8C-7F47-8737-370E538115CC}" type="datetimeFigureOut">
              <a:rPr kumimoji="1" lang="ko-Kore-KR" altLang="en-US" smtClean="0"/>
              <a:t>07/06/2023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1E8A8-4C58-2C5C-A033-E41E595EA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8D107-18AA-082B-93DB-208A09FA3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F6EA-2F4E-CB46-80BB-ABBC008A264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95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832C3D-5B9B-2FBD-8F58-9C9445F8E4B9}"/>
              </a:ext>
            </a:extLst>
          </p:cNvPr>
          <p:cNvSpPr txBox="1"/>
          <p:nvPr/>
        </p:nvSpPr>
        <p:spPr>
          <a:xfrm>
            <a:off x="3929704" y="1581121"/>
            <a:ext cx="433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All About Dreamer</a:t>
            </a:r>
            <a:endParaRPr kumimoji="1" lang="ko-Kore-KR" altLang="en-US" sz="3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C3A23A2-8ED8-F2A0-43EF-8288CE89B3BF}"/>
              </a:ext>
            </a:extLst>
          </p:cNvPr>
          <p:cNvCxnSpPr>
            <a:cxnSpLocks/>
          </p:cNvCxnSpPr>
          <p:nvPr/>
        </p:nvCxnSpPr>
        <p:spPr>
          <a:xfrm>
            <a:off x="-64780" y="2912822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8000">
                  <a:srgbClr val="0070C0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1949DC1-3A27-E1DA-A2B3-BF00E1456998}"/>
              </a:ext>
            </a:extLst>
          </p:cNvPr>
          <p:cNvCxnSpPr>
            <a:cxnSpLocks/>
          </p:cNvCxnSpPr>
          <p:nvPr/>
        </p:nvCxnSpPr>
        <p:spPr>
          <a:xfrm flipH="1" flipV="1">
            <a:off x="3999216" y="802314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A77D7E-3B25-184D-146E-EF62BE39AEE6}"/>
              </a:ext>
            </a:extLst>
          </p:cNvPr>
          <p:cNvSpPr txBox="1"/>
          <p:nvPr/>
        </p:nvSpPr>
        <p:spPr>
          <a:xfrm>
            <a:off x="4908378" y="3637232"/>
            <a:ext cx="2874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DILAB 1901611</a:t>
            </a:r>
            <a:r>
              <a:rPr kumimoji="1"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조준영</a:t>
            </a:r>
            <a:endParaRPr kumimoji="1"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endParaRPr kumimoji="1" lang="en-US" altLang="ko-KR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  <a:p>
            <a:pPr algn="ctr"/>
            <a:r>
              <a:rPr kumimoji="1"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2023.07.03</a:t>
            </a:r>
            <a:endParaRPr kumimoji="1" lang="ko-Kore-KR" altLang="en-US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pic>
        <p:nvPicPr>
          <p:cNvPr id="5" name="그림 4" descr="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E7E66E27-C92B-716E-27DA-7C783A4C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14" y="9066"/>
            <a:ext cx="744682" cy="7932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70F8F8-FA10-857C-AA5A-4A4F0B20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60" y="7816"/>
            <a:ext cx="793248" cy="79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FF027E07-6A0D-2F19-DB31-6D913CC67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80" t="31704" r="67819" b="55179"/>
          <a:stretch/>
        </p:blipFill>
        <p:spPr>
          <a:xfrm>
            <a:off x="126967" y="158409"/>
            <a:ext cx="950749" cy="4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D8624-C876-E1BC-1482-0718F7BE43F3}"/>
              </a:ext>
            </a:extLst>
          </p:cNvPr>
          <p:cNvSpPr txBox="1"/>
          <p:nvPr/>
        </p:nvSpPr>
        <p:spPr>
          <a:xfrm>
            <a:off x="439125" y="2921444"/>
            <a:ext cx="815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기존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model-based 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에이전트는 제한된 이미지를 이용할 때 비교적 짧은 시야를 가짐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(short-sighted)</a:t>
            </a:r>
          </a:p>
          <a:p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본 논문은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 space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학습을 시켜 효율적으로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policy</a:t>
            </a:r>
            <a:r>
              <a:rPr kumimoji="1"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학습</a:t>
            </a:r>
            <a:endParaRPr kumimoji="1" lang="ko-Kore-KR" altLang="en-US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89CDF-3306-FE83-C3C4-B78AE180D259}"/>
              </a:ext>
            </a:extLst>
          </p:cNvPr>
          <p:cNvSpPr txBox="1"/>
          <p:nvPr/>
        </p:nvSpPr>
        <p:spPr>
          <a:xfrm>
            <a:off x="439125" y="2361354"/>
            <a:ext cx="5158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 Learning </a:t>
            </a:r>
            <a:r>
              <a:rPr kumimoji="1" lang="en-US" altLang="ko-Kore-KR" sz="1400" b="1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long-horizon behaviors 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by latent imagination</a:t>
            </a:r>
            <a:endParaRPr kumimoji="1" lang="ko-Kore-KR" altLang="en-US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A80B5-E471-A34A-6AA2-E8DCB755A74D}"/>
              </a:ext>
            </a:extLst>
          </p:cNvPr>
          <p:cNvSpPr txBox="1"/>
          <p:nvPr/>
        </p:nvSpPr>
        <p:spPr>
          <a:xfrm>
            <a:off x="482791" y="4297214"/>
            <a:ext cx="481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 Empirical performance for </a:t>
            </a:r>
            <a:r>
              <a:rPr kumimoji="1" lang="en-US" altLang="ko-Kore-KR" sz="1400" b="1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visual control 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(Dreaming)</a:t>
            </a:r>
            <a:endParaRPr kumimoji="1" lang="ko-Kore-KR" altLang="en-US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F07C5-BE1E-76E6-09BB-996EB44D91F4}"/>
              </a:ext>
            </a:extLst>
          </p:cNvPr>
          <p:cNvSpPr txBox="1"/>
          <p:nvPr/>
        </p:nvSpPr>
        <p:spPr>
          <a:xfrm>
            <a:off x="439125" y="123180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Key contribution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C1C4B-E348-7913-5C10-23D7F02E70E4}"/>
              </a:ext>
            </a:extLst>
          </p:cNvPr>
          <p:cNvSpPr txBox="1"/>
          <p:nvPr/>
        </p:nvSpPr>
        <p:spPr>
          <a:xfrm>
            <a:off x="439125" y="4859512"/>
            <a:ext cx="6599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Dreaming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통해 직접적인 경험 없이 꿈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(Dream) 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속에서 경험을 생성하여 학습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이를 통해 더욱 범용적인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task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도 처리 가능</a:t>
            </a:r>
            <a:endParaRPr kumimoji="1" lang="ko-Kore-KR" altLang="en-US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51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86145B-8561-6BD9-914D-9F3BD0F6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514600"/>
            <a:ext cx="812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53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7F5328-9326-F440-1C76-9AE0746B9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7" y="1848296"/>
            <a:ext cx="11145805" cy="35723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8666F3-FCB6-D46C-6002-378F4ACBE5FF}"/>
              </a:ext>
            </a:extLst>
          </p:cNvPr>
          <p:cNvSpPr/>
          <p:nvPr/>
        </p:nvSpPr>
        <p:spPr>
          <a:xfrm>
            <a:off x="523096" y="2834195"/>
            <a:ext cx="4059177" cy="1152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FD55EB5A-86A9-4532-C19E-577325C1F6D9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523096" y="3410283"/>
            <a:ext cx="1285156" cy="2996286"/>
          </a:xfrm>
          <a:prstGeom prst="bentConnector4">
            <a:avLst>
              <a:gd name="adj1" fmla="val -17788"/>
              <a:gd name="adj2" fmla="val 10007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4A8676-6FC0-B91D-C0A6-2054E17C1DF5}"/>
              </a:ext>
            </a:extLst>
          </p:cNvPr>
          <p:cNvSpPr txBox="1"/>
          <p:nvPr/>
        </p:nvSpPr>
        <p:spPr>
          <a:xfrm>
            <a:off x="1830330" y="6252680"/>
            <a:ext cx="160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 Dynamics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7961FD-F2CB-0289-30F7-472A5E418419}"/>
              </a:ext>
            </a:extLst>
          </p:cNvPr>
          <p:cNvSpPr/>
          <p:nvPr/>
        </p:nvSpPr>
        <p:spPr>
          <a:xfrm>
            <a:off x="5051692" y="2852913"/>
            <a:ext cx="3116264" cy="43481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03C077E-6175-CD7D-EB04-E09F128E355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047590" y="3074379"/>
            <a:ext cx="1285156" cy="2996286"/>
          </a:xfrm>
          <a:prstGeom prst="bentConnector4">
            <a:avLst>
              <a:gd name="adj1" fmla="val -17788"/>
              <a:gd name="adj2" fmla="val 100075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55006D-6F58-7E6F-6763-5B67918E0AC3}"/>
              </a:ext>
            </a:extLst>
          </p:cNvPr>
          <p:cNvSpPr txBox="1"/>
          <p:nvPr/>
        </p:nvSpPr>
        <p:spPr>
          <a:xfrm>
            <a:off x="6332746" y="5916777"/>
            <a:ext cx="2159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Compact Latent Space</a:t>
            </a:r>
          </a:p>
        </p:txBody>
      </p:sp>
    </p:spTree>
    <p:extLst>
      <p:ext uri="{BB962C8B-B14F-4D97-AF65-F5344CB8AC3E}">
        <p14:creationId xmlns:p14="http://schemas.microsoft.com/office/powerpoint/2010/main" val="162466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238B2-659C-410B-473E-040650DDAF23}"/>
              </a:ext>
            </a:extLst>
          </p:cNvPr>
          <p:cNvSpPr txBox="1"/>
          <p:nvPr/>
        </p:nvSpPr>
        <p:spPr>
          <a:xfrm>
            <a:off x="2032227" y="2828835"/>
            <a:ext cx="8127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</a:p>
          <a:p>
            <a:pPr algn="ctr"/>
            <a:endParaRPr kumimoji="1" lang="en-US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en-US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Step 1 - </a:t>
            </a:r>
            <a:r>
              <a:rPr kumimoji="1" lang="en-US" altLang="ko-Kore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Learning the World Model (Latent Dynamics)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23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D8624-C876-E1BC-1482-0718F7BE43F3}"/>
              </a:ext>
            </a:extLst>
          </p:cNvPr>
          <p:cNvSpPr txBox="1"/>
          <p:nvPr/>
        </p:nvSpPr>
        <p:spPr>
          <a:xfrm>
            <a:off x="1864726" y="5746564"/>
            <a:ext cx="8462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PlaNet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world model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</a:t>
            </a:r>
            <a:r>
              <a:rPr kumimoji="1"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사용하므로써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이미지 대신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compact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 이미지 정보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(latent vector)</a:t>
            </a:r>
            <a:r>
              <a:rPr kumimoji="1"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사용함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algn="ctr"/>
            <a:r>
              <a:rPr kumimoji="1" lang="ko-Kore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이는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계산을 매우 </a:t>
            </a:r>
            <a:r>
              <a:rPr kumimoji="1"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효울적으로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하도록 </a:t>
            </a:r>
            <a:r>
              <a:rPr kumimoji="1"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도와줌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pPr algn="ctr"/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따라서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길이가 매우 긴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sequence</a:t>
            </a:r>
            <a:r>
              <a:rPr kumimoji="1"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학습할 수 있도록 함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1D52E0-AD48-8879-C535-A4D1AE280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666097"/>
            <a:ext cx="8128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826831-85B3-66BA-D17B-4AD25040F87E}"/>
              </a:ext>
            </a:extLst>
          </p:cNvPr>
          <p:cNvSpPr txBox="1"/>
          <p:nvPr/>
        </p:nvSpPr>
        <p:spPr>
          <a:xfrm>
            <a:off x="544211" y="1296765"/>
            <a:ext cx="4981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Learning the World Model (Latent Dynamics)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46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D8624-C876-E1BC-1482-0718F7BE43F3}"/>
              </a:ext>
            </a:extLst>
          </p:cNvPr>
          <p:cNvSpPr txBox="1"/>
          <p:nvPr/>
        </p:nvSpPr>
        <p:spPr>
          <a:xfrm>
            <a:off x="1734974" y="4507156"/>
            <a:ext cx="3244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Representation model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업데이트 함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EB918-08C2-0CD3-78F3-9ED316BA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50" y="1364717"/>
            <a:ext cx="5288961" cy="41285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845092-62F8-DF38-1DD6-4E39682A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655" y="3766158"/>
            <a:ext cx="2362530" cy="428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CCAD56-7968-C9B2-24F4-90A87706092F}"/>
              </a:ext>
            </a:extLst>
          </p:cNvPr>
          <p:cNvSpPr txBox="1"/>
          <p:nvPr/>
        </p:nvSpPr>
        <p:spPr>
          <a:xfrm>
            <a:off x="1171026" y="3826611"/>
            <a:ext cx="1536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Representation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E6FA15-9019-15D3-6797-D04206CB411D}"/>
              </a:ext>
            </a:extLst>
          </p:cNvPr>
          <p:cNvSpPr/>
          <p:nvPr/>
        </p:nvSpPr>
        <p:spPr>
          <a:xfrm>
            <a:off x="6000983" y="3528810"/>
            <a:ext cx="710214" cy="745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05585-9AA5-0046-2BC8-7943DA391035}"/>
              </a:ext>
            </a:extLst>
          </p:cNvPr>
          <p:cNvSpPr txBox="1"/>
          <p:nvPr/>
        </p:nvSpPr>
        <p:spPr>
          <a:xfrm>
            <a:off x="544211" y="1296765"/>
            <a:ext cx="4981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Learning the World Model (Latent Dynamics)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A2D442-4D5B-F829-67B1-E9555AEBC55D}"/>
              </a:ext>
            </a:extLst>
          </p:cNvPr>
          <p:cNvSpPr/>
          <p:nvPr/>
        </p:nvSpPr>
        <p:spPr>
          <a:xfrm>
            <a:off x="7697386" y="3528809"/>
            <a:ext cx="710214" cy="745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4B2705-8314-58BD-35D6-38AA85676682}"/>
              </a:ext>
            </a:extLst>
          </p:cNvPr>
          <p:cNvSpPr/>
          <p:nvPr/>
        </p:nvSpPr>
        <p:spPr>
          <a:xfrm>
            <a:off x="9404221" y="3528809"/>
            <a:ext cx="710214" cy="745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0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05585-9AA5-0046-2BC8-7943DA391035}"/>
              </a:ext>
            </a:extLst>
          </p:cNvPr>
          <p:cNvSpPr txBox="1"/>
          <p:nvPr/>
        </p:nvSpPr>
        <p:spPr>
          <a:xfrm>
            <a:off x="544211" y="1296765"/>
            <a:ext cx="4981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Learning the World Model (Latent Dynamics)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1F92F-E419-0D7D-20FB-E0DDC23D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1" y="3353286"/>
            <a:ext cx="5736716" cy="15130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1C21C1-00FE-BF50-62D5-E017FDD71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4717"/>
            <a:ext cx="5288961" cy="41285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387EFD-6822-C55A-251C-A9F5BE5F5526}"/>
              </a:ext>
            </a:extLst>
          </p:cNvPr>
          <p:cNvSpPr/>
          <p:nvPr/>
        </p:nvSpPr>
        <p:spPr>
          <a:xfrm>
            <a:off x="8618897" y="2421539"/>
            <a:ext cx="304809" cy="4860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D35F30F-96EA-8B29-8681-ECE59F7BF5D4}"/>
              </a:ext>
            </a:extLst>
          </p:cNvPr>
          <p:cNvCxnSpPr/>
          <p:nvPr/>
        </p:nvCxnSpPr>
        <p:spPr>
          <a:xfrm>
            <a:off x="646258" y="4438435"/>
            <a:ext cx="154112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51C8BE-924F-9885-A7C3-8D6D91D2E659}"/>
              </a:ext>
            </a:extLst>
          </p:cNvPr>
          <p:cNvCxnSpPr>
            <a:cxnSpLocks/>
          </p:cNvCxnSpPr>
          <p:nvPr/>
        </p:nvCxnSpPr>
        <p:spPr>
          <a:xfrm>
            <a:off x="646258" y="4109820"/>
            <a:ext cx="1949731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CBE604-0CD6-8509-AD54-F6C299FFE3E2}"/>
              </a:ext>
            </a:extLst>
          </p:cNvPr>
          <p:cNvSpPr/>
          <p:nvPr/>
        </p:nvSpPr>
        <p:spPr>
          <a:xfrm>
            <a:off x="8771301" y="3185975"/>
            <a:ext cx="835036" cy="105725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D5E541-26D6-1C77-7C64-06A6950BD37C}"/>
              </a:ext>
            </a:extLst>
          </p:cNvPr>
          <p:cNvSpPr/>
          <p:nvPr/>
        </p:nvSpPr>
        <p:spPr>
          <a:xfrm>
            <a:off x="7900827" y="2657349"/>
            <a:ext cx="718070" cy="158587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1DF96E-7F8F-F517-8999-FCE6956FF793}"/>
              </a:ext>
            </a:extLst>
          </p:cNvPr>
          <p:cNvCxnSpPr>
            <a:cxnSpLocks/>
          </p:cNvCxnSpPr>
          <p:nvPr/>
        </p:nvCxnSpPr>
        <p:spPr>
          <a:xfrm>
            <a:off x="646258" y="3789609"/>
            <a:ext cx="218940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F9DB73-0B2B-FA8D-B48F-89ABCAC50B6D}"/>
              </a:ext>
            </a:extLst>
          </p:cNvPr>
          <p:cNvCxnSpPr>
            <a:cxnSpLocks/>
          </p:cNvCxnSpPr>
          <p:nvPr/>
        </p:nvCxnSpPr>
        <p:spPr>
          <a:xfrm>
            <a:off x="646258" y="4755221"/>
            <a:ext cx="1840088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D4290-27E8-D342-3B48-9447D6370B02}"/>
              </a:ext>
            </a:extLst>
          </p:cNvPr>
          <p:cNvSpPr/>
          <p:nvPr/>
        </p:nvSpPr>
        <p:spPr>
          <a:xfrm>
            <a:off x="8888266" y="2852557"/>
            <a:ext cx="753509" cy="3334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271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048E445-2BDC-43DA-45EC-A991321E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9" y="4188859"/>
            <a:ext cx="2248214" cy="562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DD1F7E-72CD-EF8D-F502-3BD85CC3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23" y="4901796"/>
            <a:ext cx="2210108" cy="543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A98A74-775A-93F5-272A-B3F309511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78" y="5595681"/>
            <a:ext cx="6754168" cy="543001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05585-9AA5-0046-2BC8-7943DA391035}"/>
              </a:ext>
            </a:extLst>
          </p:cNvPr>
          <p:cNvSpPr txBox="1"/>
          <p:nvPr/>
        </p:nvSpPr>
        <p:spPr>
          <a:xfrm>
            <a:off x="544211" y="1296765"/>
            <a:ext cx="4981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Learning the World Model (Latent Dynamics)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1C21C1-00FE-BF50-62D5-E017FDD71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64717"/>
            <a:ext cx="5288961" cy="41285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387EFD-6822-C55A-251C-A9F5BE5F5526}"/>
              </a:ext>
            </a:extLst>
          </p:cNvPr>
          <p:cNvSpPr/>
          <p:nvPr/>
        </p:nvSpPr>
        <p:spPr>
          <a:xfrm>
            <a:off x="8618897" y="2421539"/>
            <a:ext cx="304809" cy="4860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D35F30F-96EA-8B29-8681-ECE59F7BF5D4}"/>
              </a:ext>
            </a:extLst>
          </p:cNvPr>
          <p:cNvCxnSpPr>
            <a:cxnSpLocks/>
          </p:cNvCxnSpPr>
          <p:nvPr/>
        </p:nvCxnSpPr>
        <p:spPr>
          <a:xfrm>
            <a:off x="816478" y="5424248"/>
            <a:ext cx="5088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A51C8BE-924F-9885-A7C3-8D6D91D2E659}"/>
              </a:ext>
            </a:extLst>
          </p:cNvPr>
          <p:cNvCxnSpPr>
            <a:cxnSpLocks/>
          </p:cNvCxnSpPr>
          <p:nvPr/>
        </p:nvCxnSpPr>
        <p:spPr>
          <a:xfrm>
            <a:off x="816478" y="4750912"/>
            <a:ext cx="416421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CBE604-0CD6-8509-AD54-F6C299FFE3E2}"/>
              </a:ext>
            </a:extLst>
          </p:cNvPr>
          <p:cNvSpPr/>
          <p:nvPr/>
        </p:nvSpPr>
        <p:spPr>
          <a:xfrm>
            <a:off x="8771301" y="3185975"/>
            <a:ext cx="835036" cy="105725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D5E541-26D6-1C77-7C64-06A6950BD37C}"/>
              </a:ext>
            </a:extLst>
          </p:cNvPr>
          <p:cNvSpPr/>
          <p:nvPr/>
        </p:nvSpPr>
        <p:spPr>
          <a:xfrm>
            <a:off x="7900827" y="2657349"/>
            <a:ext cx="718070" cy="158587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1DF96E-7F8F-F517-8999-FCE6956FF793}"/>
              </a:ext>
            </a:extLst>
          </p:cNvPr>
          <p:cNvCxnSpPr>
            <a:cxnSpLocks/>
          </p:cNvCxnSpPr>
          <p:nvPr/>
        </p:nvCxnSpPr>
        <p:spPr>
          <a:xfrm>
            <a:off x="2790364" y="6132660"/>
            <a:ext cx="2189409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AF9DB73-0B2B-FA8D-B48F-89ABCAC50B6D}"/>
              </a:ext>
            </a:extLst>
          </p:cNvPr>
          <p:cNvCxnSpPr>
            <a:cxnSpLocks/>
          </p:cNvCxnSpPr>
          <p:nvPr/>
        </p:nvCxnSpPr>
        <p:spPr>
          <a:xfrm>
            <a:off x="5427144" y="6132660"/>
            <a:ext cx="1840088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7D4290-27E8-D342-3B48-9447D6370B02}"/>
              </a:ext>
            </a:extLst>
          </p:cNvPr>
          <p:cNvSpPr/>
          <p:nvPr/>
        </p:nvSpPr>
        <p:spPr>
          <a:xfrm>
            <a:off x="8888266" y="2852557"/>
            <a:ext cx="753509" cy="3334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3F52A-661B-A18D-6EB8-93A18D089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61" y="2394349"/>
            <a:ext cx="5528795" cy="855537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DC487B-9774-B626-8220-D737144A062A}"/>
              </a:ext>
            </a:extLst>
          </p:cNvPr>
          <p:cNvCxnSpPr>
            <a:cxnSpLocks/>
          </p:cNvCxnSpPr>
          <p:nvPr/>
        </p:nvCxnSpPr>
        <p:spPr>
          <a:xfrm>
            <a:off x="3055253" y="3117582"/>
            <a:ext cx="29412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066CF03-71C7-B5EE-C289-07B64EAA705D}"/>
              </a:ext>
            </a:extLst>
          </p:cNvPr>
          <p:cNvCxnSpPr>
            <a:cxnSpLocks/>
          </p:cNvCxnSpPr>
          <p:nvPr/>
        </p:nvCxnSpPr>
        <p:spPr>
          <a:xfrm>
            <a:off x="3658466" y="3115362"/>
            <a:ext cx="33818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BC04C1B-95DE-E0CA-712B-C13CE5E42A98}"/>
              </a:ext>
            </a:extLst>
          </p:cNvPr>
          <p:cNvCxnSpPr>
            <a:cxnSpLocks/>
          </p:cNvCxnSpPr>
          <p:nvPr/>
        </p:nvCxnSpPr>
        <p:spPr>
          <a:xfrm>
            <a:off x="4386219" y="3106074"/>
            <a:ext cx="338181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97EDF2-24FF-E8FC-4A59-B83D73757130}"/>
              </a:ext>
            </a:extLst>
          </p:cNvPr>
          <p:cNvCxnSpPr>
            <a:cxnSpLocks/>
          </p:cNvCxnSpPr>
          <p:nvPr/>
        </p:nvCxnSpPr>
        <p:spPr>
          <a:xfrm>
            <a:off x="816478" y="6132660"/>
            <a:ext cx="416421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94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D9659-C102-C40A-720B-D2FDE99DE733}"/>
              </a:ext>
            </a:extLst>
          </p:cNvPr>
          <p:cNvSpPr txBox="1"/>
          <p:nvPr/>
        </p:nvSpPr>
        <p:spPr>
          <a:xfrm>
            <a:off x="2793333" y="2828835"/>
            <a:ext cx="6605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</a:p>
          <a:p>
            <a:pPr algn="ctr"/>
            <a:endParaRPr kumimoji="1" lang="en-US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algn="ctr"/>
            <a:r>
              <a:rPr kumimoji="1" lang="en-US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Step 2 - </a:t>
            </a:r>
            <a:r>
              <a:rPr kumimoji="1" lang="en-US" altLang="ko-Kore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Learning Behaviors By Imagination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94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D8624-C876-E1BC-1482-0718F7BE43F3}"/>
              </a:ext>
            </a:extLst>
          </p:cNvPr>
          <p:cNvSpPr txBox="1"/>
          <p:nvPr/>
        </p:nvSpPr>
        <p:spPr>
          <a:xfrm>
            <a:off x="3509414" y="5746564"/>
            <a:ext cx="5173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이미지를 입력하면 해당 상태 이후의 상태들을 예측하며 학습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618657-5E8F-93F5-B6FD-A5D51287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635319"/>
            <a:ext cx="8128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C20EAF-C34D-0025-4CAE-ADA6F5974B1A}"/>
              </a:ext>
            </a:extLst>
          </p:cNvPr>
          <p:cNvSpPr txBox="1"/>
          <p:nvPr/>
        </p:nvSpPr>
        <p:spPr>
          <a:xfrm>
            <a:off x="551621" y="1296765"/>
            <a:ext cx="4048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1.2 Learning Behaviors By Imagination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14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176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목        차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61D15-9A08-A5D1-1A4F-8386C9306EB5}"/>
              </a:ext>
            </a:extLst>
          </p:cNvPr>
          <p:cNvSpPr txBox="1"/>
          <p:nvPr/>
        </p:nvSpPr>
        <p:spPr>
          <a:xfrm>
            <a:off x="1118661" y="1318102"/>
            <a:ext cx="2596480" cy="36219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0.  World Model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Dreamer v1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Dreamer v2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kumimoji="1" lang="en-US" altLang="ko-KR" sz="2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Dreamer v3</a:t>
            </a:r>
          </a:p>
        </p:txBody>
      </p:sp>
    </p:spTree>
    <p:extLst>
      <p:ext uri="{BB962C8B-B14F-4D97-AF65-F5344CB8AC3E}">
        <p14:creationId xmlns:p14="http://schemas.microsoft.com/office/powerpoint/2010/main" val="144785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43491-15C6-211A-174E-6B29DF297F40}"/>
              </a:ext>
            </a:extLst>
          </p:cNvPr>
          <p:cNvSpPr txBox="1"/>
          <p:nvPr/>
        </p:nvSpPr>
        <p:spPr>
          <a:xfrm>
            <a:off x="551621" y="1296765"/>
            <a:ext cx="4048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1.2 Learning Behaviors By Imagination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0D443-EA36-5795-DCE2-BC7C7E89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35" y="1427184"/>
            <a:ext cx="5016844" cy="38482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960A752-D434-F8D6-F160-827FC0C50C09}"/>
              </a:ext>
            </a:extLst>
          </p:cNvPr>
          <p:cNvSpPr/>
          <p:nvPr/>
        </p:nvSpPr>
        <p:spPr>
          <a:xfrm>
            <a:off x="6623535" y="1427184"/>
            <a:ext cx="619827" cy="105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6EEC72-513B-C5E0-C434-EF2EB0EBAC67}"/>
              </a:ext>
            </a:extLst>
          </p:cNvPr>
          <p:cNvSpPr/>
          <p:nvPr/>
        </p:nvSpPr>
        <p:spPr>
          <a:xfrm>
            <a:off x="8283455" y="1427184"/>
            <a:ext cx="619827" cy="105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586FDE-E8E0-0B41-B42F-BB7CF4960EAE}"/>
              </a:ext>
            </a:extLst>
          </p:cNvPr>
          <p:cNvSpPr/>
          <p:nvPr/>
        </p:nvSpPr>
        <p:spPr>
          <a:xfrm>
            <a:off x="9961917" y="1427184"/>
            <a:ext cx="619827" cy="105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751195-FCF6-71A1-D339-61E545D705F3}"/>
              </a:ext>
            </a:extLst>
          </p:cNvPr>
          <p:cNvSpPr/>
          <p:nvPr/>
        </p:nvSpPr>
        <p:spPr>
          <a:xfrm>
            <a:off x="7618373" y="1412562"/>
            <a:ext cx="619827" cy="10585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4EDA6-18A2-46C2-670E-0A9BA320FEB4}"/>
              </a:ext>
            </a:extLst>
          </p:cNvPr>
          <p:cNvSpPr/>
          <p:nvPr/>
        </p:nvSpPr>
        <p:spPr>
          <a:xfrm>
            <a:off x="9296835" y="1427184"/>
            <a:ext cx="619827" cy="10585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43662D-7FA3-21D1-01F0-6B3A381AC683}"/>
              </a:ext>
            </a:extLst>
          </p:cNvPr>
          <p:cNvSpPr/>
          <p:nvPr/>
        </p:nvSpPr>
        <p:spPr>
          <a:xfrm>
            <a:off x="10980669" y="1407616"/>
            <a:ext cx="619827" cy="10585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EE0E04-0C5C-C599-ABCE-C98AAA649A74}"/>
              </a:ext>
            </a:extLst>
          </p:cNvPr>
          <p:cNvSpPr txBox="1"/>
          <p:nvPr/>
        </p:nvSpPr>
        <p:spPr>
          <a:xfrm>
            <a:off x="419397" y="5353581"/>
            <a:ext cx="3765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action model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value model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업데이트 함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236003-848B-C843-D62F-A0BE39ED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55" y="3347526"/>
            <a:ext cx="4458322" cy="4477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B749DD-34CA-89E3-793A-C56CC9C5D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55" y="4100021"/>
            <a:ext cx="6011114" cy="447737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BCA2A5-96C2-0322-4F5B-DC8A1112808B}"/>
              </a:ext>
            </a:extLst>
          </p:cNvPr>
          <p:cNvCxnSpPr/>
          <p:nvPr/>
        </p:nvCxnSpPr>
        <p:spPr>
          <a:xfrm flipH="1">
            <a:off x="426128" y="3795263"/>
            <a:ext cx="42790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F3634D-590F-F67A-D400-05B5BA766EA6}"/>
              </a:ext>
            </a:extLst>
          </p:cNvPr>
          <p:cNvCxnSpPr>
            <a:cxnSpLocks/>
          </p:cNvCxnSpPr>
          <p:nvPr/>
        </p:nvCxnSpPr>
        <p:spPr>
          <a:xfrm flipH="1">
            <a:off x="419397" y="4547758"/>
            <a:ext cx="59214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245E5661-1C5D-3916-DE25-5264755833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21"/>
          <a:stretch/>
        </p:blipFill>
        <p:spPr>
          <a:xfrm>
            <a:off x="455635" y="2217273"/>
            <a:ext cx="1011093" cy="4477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8A28937-A759-0FEA-2E4A-7CDE611DAF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504" t="1" r="23388" b="4292"/>
          <a:stretch/>
        </p:blipFill>
        <p:spPr>
          <a:xfrm>
            <a:off x="3406988" y="2142072"/>
            <a:ext cx="949472" cy="5163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4E1BB6-DD2B-7A7B-2A4D-F8102D8C64E2}"/>
              </a:ext>
            </a:extLst>
          </p:cNvPr>
          <p:cNvSpPr txBox="1"/>
          <p:nvPr/>
        </p:nvSpPr>
        <p:spPr>
          <a:xfrm>
            <a:off x="4435647" y="2287252"/>
            <a:ext cx="1371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objective for </a:t>
            </a:r>
          </a:p>
          <a:p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value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CDEC3F-690E-5F7E-5C24-9A5250B43636}"/>
              </a:ext>
            </a:extLst>
          </p:cNvPr>
          <p:cNvSpPr txBox="1"/>
          <p:nvPr/>
        </p:nvSpPr>
        <p:spPr>
          <a:xfrm>
            <a:off x="1370136" y="2317836"/>
            <a:ext cx="1604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: value estimates </a:t>
            </a:r>
          </a:p>
        </p:txBody>
      </p:sp>
    </p:spTree>
    <p:extLst>
      <p:ext uri="{BB962C8B-B14F-4D97-AF65-F5344CB8AC3E}">
        <p14:creationId xmlns:p14="http://schemas.microsoft.com/office/powerpoint/2010/main" val="354226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4357B4-61CE-80C3-AC84-4820CFCD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25" y="2485748"/>
            <a:ext cx="8390974" cy="2461753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60A752-D434-F8D6-F160-827FC0C50C09}"/>
              </a:ext>
            </a:extLst>
          </p:cNvPr>
          <p:cNvSpPr/>
          <p:nvPr/>
        </p:nvSpPr>
        <p:spPr>
          <a:xfrm>
            <a:off x="1106906" y="4154750"/>
            <a:ext cx="5080830" cy="792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751195-FCF6-71A1-D339-61E545D705F3}"/>
              </a:ext>
            </a:extLst>
          </p:cNvPr>
          <p:cNvSpPr/>
          <p:nvPr/>
        </p:nvSpPr>
        <p:spPr>
          <a:xfrm>
            <a:off x="1106906" y="3492561"/>
            <a:ext cx="792915" cy="5023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D2ACB3-8040-F95D-D106-28088237EA90}"/>
              </a:ext>
            </a:extLst>
          </p:cNvPr>
          <p:cNvSpPr/>
          <p:nvPr/>
        </p:nvSpPr>
        <p:spPr>
          <a:xfrm>
            <a:off x="3774823" y="4326312"/>
            <a:ext cx="770544" cy="3963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05821D-FC5A-21F6-2A6F-C84DA29C2A7E}"/>
              </a:ext>
            </a:extLst>
          </p:cNvPr>
          <p:cNvSpPr/>
          <p:nvPr/>
        </p:nvSpPr>
        <p:spPr>
          <a:xfrm>
            <a:off x="5255864" y="4352946"/>
            <a:ext cx="840135" cy="3963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09DD40-D3B7-9095-6AAF-7C5A74FB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1" y="908642"/>
            <a:ext cx="7077548" cy="16691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192B44-F0A5-4302-7099-6077578C322B}"/>
              </a:ext>
            </a:extLst>
          </p:cNvPr>
          <p:cNvSpPr txBox="1"/>
          <p:nvPr/>
        </p:nvSpPr>
        <p:spPr>
          <a:xfrm>
            <a:off x="1503363" y="5264160"/>
            <a:ext cx="7172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V_R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사용하는 것 보다 </a:t>
            </a:r>
            <a:r>
              <a:rPr kumimoji="1" lang="en-US" altLang="ko-KR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V_k_N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사용하는 것이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long-horizon task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 최적화 되어있다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7E510-76FB-0C28-453C-37A92A60A990}"/>
              </a:ext>
            </a:extLst>
          </p:cNvPr>
          <p:cNvSpPr txBox="1"/>
          <p:nvPr/>
        </p:nvSpPr>
        <p:spPr>
          <a:xfrm>
            <a:off x="551621" y="1296765"/>
            <a:ext cx="4048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1.2 Learning Behaviors By Imagination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D50A8-3329-6317-FB3F-3B2D42C15113}"/>
              </a:ext>
            </a:extLst>
          </p:cNvPr>
          <p:cNvSpPr txBox="1"/>
          <p:nvPr/>
        </p:nvSpPr>
        <p:spPr>
          <a:xfrm>
            <a:off x="750899" y="2392262"/>
            <a:ext cx="1604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Value</a:t>
            </a:r>
            <a:r>
              <a:rPr kumimoji="1" lang="ko-KR" altLang="en-US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283935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DFBF3F-20EA-E68C-67FB-C504CA02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87" y="2435196"/>
            <a:ext cx="10700426" cy="34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E0C3F7-D998-8A13-4CDD-9612EDCBF482}"/>
              </a:ext>
            </a:extLst>
          </p:cNvPr>
          <p:cNvSpPr txBox="1"/>
          <p:nvPr/>
        </p:nvSpPr>
        <p:spPr>
          <a:xfrm>
            <a:off x="544211" y="1296765"/>
            <a:ext cx="4981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1.1 Learning the World Model (Latent Dynamics)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32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05EE6717-8CAC-CF5B-FF92-241B8B02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131" y="4157008"/>
            <a:ext cx="1144445" cy="11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3FF31-FAC8-72F2-E71A-7A5378FD3972}"/>
              </a:ext>
            </a:extLst>
          </p:cNvPr>
          <p:cNvSpPr txBox="1"/>
          <p:nvPr/>
        </p:nvSpPr>
        <p:spPr>
          <a:xfrm>
            <a:off x="3390576" y="4150843"/>
            <a:ext cx="1575198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Danijar</a:t>
            </a:r>
            <a:r>
              <a:rPr lang="en-US" altLang="ko-Kore-KR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Hafner</a:t>
            </a:r>
          </a:p>
          <a:p>
            <a:pPr>
              <a:lnSpc>
                <a:spcPct val="150000"/>
              </a:lnSpc>
            </a:pPr>
            <a:r>
              <a:rPr lang="en-US" altLang="ko-Kore-KR" sz="1200" dirty="0">
                <a:solidFill>
                  <a:srgbClr val="222222"/>
                </a:solidFill>
                <a:latin typeface="Arial" panose="020B0604020202020204" pitchFamily="34" charset="0"/>
              </a:rPr>
              <a:t>Google Research</a:t>
            </a:r>
          </a:p>
        </p:txBody>
      </p:sp>
      <p:pic>
        <p:nvPicPr>
          <p:cNvPr id="8" name="Picture 6" descr="Google DeepMind - YouTube">
            <a:extLst>
              <a:ext uri="{FF2B5EF4-FFF2-40B4-BE49-F238E27FC236}">
                <a16:creationId xmlns:a16="http://schemas.microsoft.com/office/drawing/2014/main" id="{0E6BD6FA-3E04-AC9D-2E75-723E7143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58" y="4150843"/>
            <a:ext cx="1144445" cy="114444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662EDA-37AA-1022-379C-2A10AE096F57}"/>
              </a:ext>
            </a:extLst>
          </p:cNvPr>
          <p:cNvSpPr txBox="1"/>
          <p:nvPr/>
        </p:nvSpPr>
        <p:spPr>
          <a:xfrm>
            <a:off x="6465303" y="4150843"/>
            <a:ext cx="1575198" cy="335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Google DeepMind</a:t>
            </a:r>
            <a:endParaRPr lang="en-US" altLang="ko-Kore-KR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AC411-270E-0DD4-5C1B-CC61FD6BE1C1}"/>
              </a:ext>
            </a:extLst>
          </p:cNvPr>
          <p:cNvSpPr txBox="1"/>
          <p:nvPr/>
        </p:nvSpPr>
        <p:spPr>
          <a:xfrm>
            <a:off x="9184945" y="4150843"/>
            <a:ext cx="1399665" cy="335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Google Research</a:t>
            </a:r>
            <a:endParaRPr lang="en-US" altLang="ko-Kore-KR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4" descr="Google Brain University of Washington Research Google Search, research,  laboratory, logo png | PNGEgg">
            <a:extLst>
              <a:ext uri="{FF2B5EF4-FFF2-40B4-BE49-F238E27FC236}">
                <a16:creationId xmlns:a16="http://schemas.microsoft.com/office/drawing/2014/main" id="{2D04C2D9-9185-C4AD-AB83-4205F2686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01" y="4150843"/>
            <a:ext cx="1144445" cy="11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0E00F5-9FFE-C9A4-7E32-AACC955D12D5}"/>
              </a:ext>
            </a:extLst>
          </p:cNvPr>
          <p:cNvSpPr txBox="1"/>
          <p:nvPr/>
        </p:nvSpPr>
        <p:spPr>
          <a:xfrm>
            <a:off x="2246131" y="1864182"/>
            <a:ext cx="5490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Danijar</a:t>
            </a:r>
            <a:r>
              <a:rPr lang="en-US" altLang="ko-Kore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Hafner, et al.</a:t>
            </a:r>
          </a:p>
          <a:p>
            <a:r>
              <a:rPr lang="en-US" altLang="ko-Kore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Mastering Atari With Discrete World Models</a:t>
            </a:r>
            <a:endParaRPr lang="en-US" altLang="ko-Kore-KR" sz="20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ore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ICLR, 2021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80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B2075D7-04DC-0F7F-DE39-40C48B4F0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20" y="1741729"/>
            <a:ext cx="753532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18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250EBA-EFC6-4E3D-FE0F-F42C2E77882C}"/>
              </a:ext>
            </a:extLst>
          </p:cNvPr>
          <p:cNvSpPr txBox="1"/>
          <p:nvPr/>
        </p:nvSpPr>
        <p:spPr>
          <a:xfrm>
            <a:off x="439125" y="2556563"/>
            <a:ext cx="256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1. Categorical </a:t>
            </a:r>
            <a:r>
              <a:rPr kumimoji="1" lang="en-US" altLang="ko-Kore-KR" b="1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Latents</a:t>
            </a:r>
            <a:endParaRPr kumimoji="1" lang="ko-Kore-KR" altLang="en-US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D984F-9964-1309-D358-CB9CBD528931}"/>
              </a:ext>
            </a:extLst>
          </p:cNvPr>
          <p:cNvSpPr txBox="1"/>
          <p:nvPr/>
        </p:nvSpPr>
        <p:spPr>
          <a:xfrm>
            <a:off x="439125" y="3565212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 Loss Function &amp; KL</a:t>
            </a:r>
            <a:r>
              <a:rPr kumimoji="1" lang="ko-KR" altLang="en-US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Balancing</a:t>
            </a:r>
            <a:endParaRPr kumimoji="1" lang="ko-Kore-KR" altLang="en-US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5C354-FBC5-B004-157E-89C9E8AA3C77}"/>
              </a:ext>
            </a:extLst>
          </p:cNvPr>
          <p:cNvSpPr txBox="1"/>
          <p:nvPr/>
        </p:nvSpPr>
        <p:spPr>
          <a:xfrm>
            <a:off x="439125" y="123180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Key contribution</a:t>
            </a:r>
            <a:endParaRPr kumimoji="1" lang="ko-Kore-KR" alt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AE661-6438-5F7B-1549-500612F02800}"/>
              </a:ext>
            </a:extLst>
          </p:cNvPr>
          <p:cNvSpPr txBox="1"/>
          <p:nvPr/>
        </p:nvSpPr>
        <p:spPr>
          <a:xfrm>
            <a:off x="439125" y="4573861"/>
            <a:ext cx="284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3. Actor Critic Approach</a:t>
            </a:r>
            <a:endParaRPr kumimoji="1" lang="ko-Kore-KR" altLang="en-US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02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V2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7E510-76FB-0C28-453C-37A92A60A990}"/>
              </a:ext>
            </a:extLst>
          </p:cNvPr>
          <p:cNvSpPr txBox="1"/>
          <p:nvPr/>
        </p:nvSpPr>
        <p:spPr>
          <a:xfrm>
            <a:off x="551621" y="1296765"/>
            <a:ext cx="24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Categorical </a:t>
            </a:r>
            <a:r>
              <a:rPr kumimoji="1" lang="en-US" altLang="ko-Kore-KR" sz="1600" b="1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Latents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80DF8-94DF-058E-AD50-A8CACE9218BE}"/>
              </a:ext>
            </a:extLst>
          </p:cNvPr>
          <p:cNvSpPr txBox="1"/>
          <p:nvPr/>
        </p:nvSpPr>
        <p:spPr>
          <a:xfrm>
            <a:off x="2927794" y="3944785"/>
            <a:ext cx="3057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Diagonla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Gaussian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FEBF2-5321-1786-104A-117438A1EF8B}"/>
              </a:ext>
            </a:extLst>
          </p:cNvPr>
          <p:cNvSpPr txBox="1"/>
          <p:nvPr/>
        </p:nvSpPr>
        <p:spPr>
          <a:xfrm>
            <a:off x="2971386" y="5114730"/>
            <a:ext cx="2970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Reparameterization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Gradients</a:t>
            </a:r>
          </a:p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</a:t>
            </a:r>
            <a:r>
              <a:rPr kumimoji="1" lang="en-US" altLang="ko-KR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backpropogation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4AE8D-9B2C-00B6-F9AE-F57F4E922E35}"/>
              </a:ext>
            </a:extLst>
          </p:cNvPr>
          <p:cNvSpPr txBox="1"/>
          <p:nvPr/>
        </p:nvSpPr>
        <p:spPr>
          <a:xfrm>
            <a:off x="7913876" y="3944785"/>
            <a:ext cx="2073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Categorical Variable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8508D-E93B-9C42-C692-1118C92BAC74}"/>
              </a:ext>
            </a:extLst>
          </p:cNvPr>
          <p:cNvSpPr txBox="1"/>
          <p:nvPr/>
        </p:nvSpPr>
        <p:spPr>
          <a:xfrm>
            <a:off x="7465491" y="5237840"/>
            <a:ext cx="297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Straight-through Gradient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859CD4-CBEF-8DE5-4A68-8D81E1753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4"/>
          <a:stretch/>
        </p:blipFill>
        <p:spPr>
          <a:xfrm>
            <a:off x="3441977" y="2449510"/>
            <a:ext cx="2029108" cy="13552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366619-E872-E4C6-6691-21BF4793E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227" y="2570650"/>
            <a:ext cx="1399939" cy="12340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923037-FEC3-CA08-71E2-E702FDD06209}"/>
              </a:ext>
            </a:extLst>
          </p:cNvPr>
          <p:cNvSpPr txBox="1"/>
          <p:nvPr/>
        </p:nvSpPr>
        <p:spPr>
          <a:xfrm>
            <a:off x="6468287" y="4443953"/>
            <a:ext cx="5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8953D-1639-2B60-43FE-A38B08931DD4}"/>
              </a:ext>
            </a:extLst>
          </p:cNvPr>
          <p:cNvSpPr txBox="1"/>
          <p:nvPr/>
        </p:nvSpPr>
        <p:spPr>
          <a:xfrm>
            <a:off x="3750391" y="1880649"/>
            <a:ext cx="141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Dreamer</a:t>
            </a:r>
            <a:r>
              <a:rPr kumimoji="1" lang="ko-KR" altLang="en-US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C98EC-72FB-2D24-C0C4-6B56CD0BFD33}"/>
              </a:ext>
            </a:extLst>
          </p:cNvPr>
          <p:cNvSpPr txBox="1"/>
          <p:nvPr/>
        </p:nvSpPr>
        <p:spPr>
          <a:xfrm>
            <a:off x="8247227" y="1880649"/>
            <a:ext cx="141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Dreamer</a:t>
            </a:r>
            <a:r>
              <a:rPr kumimoji="1" lang="ko-KR" altLang="en-US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2FE4F4-2724-B480-7379-C84C27D7FA34}"/>
              </a:ext>
            </a:extLst>
          </p:cNvPr>
          <p:cNvSpPr txBox="1"/>
          <p:nvPr/>
        </p:nvSpPr>
        <p:spPr>
          <a:xfrm>
            <a:off x="923908" y="3944785"/>
            <a:ext cx="1298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 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종류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48A5B-1B40-112F-63DD-0583BED3052C}"/>
              </a:ext>
            </a:extLst>
          </p:cNvPr>
          <p:cNvSpPr txBox="1"/>
          <p:nvPr/>
        </p:nvSpPr>
        <p:spPr>
          <a:xfrm>
            <a:off x="910885" y="5237840"/>
            <a:ext cx="1298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VAE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학습법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67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V2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7E510-76FB-0C28-453C-37A92A60A990}"/>
              </a:ext>
            </a:extLst>
          </p:cNvPr>
          <p:cNvSpPr txBox="1"/>
          <p:nvPr/>
        </p:nvSpPr>
        <p:spPr>
          <a:xfrm>
            <a:off x="551621" y="1296765"/>
            <a:ext cx="24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Categorical </a:t>
            </a:r>
            <a:r>
              <a:rPr kumimoji="1" lang="en-US" altLang="ko-Kore-KR" sz="1600" b="1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Latents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FEBF2-5321-1786-104A-117438A1EF8B}"/>
              </a:ext>
            </a:extLst>
          </p:cNvPr>
          <p:cNvSpPr txBox="1"/>
          <p:nvPr/>
        </p:nvSpPr>
        <p:spPr>
          <a:xfrm>
            <a:off x="3004690" y="5318494"/>
            <a:ext cx="6182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Multiple </a:t>
            </a:r>
            <a:r>
              <a:rPr lang="en-US" altLang="ko-KR" sz="1600" b="1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categoricals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600" b="0" dirty="0">
                <a:effectLst/>
                <a:latin typeface="Roboto" panose="02000000000000000000" pitchFamily="2" charset="0"/>
              </a:rPr>
              <a:t>that </a:t>
            </a:r>
            <a:r>
              <a:rPr lang="en-US" altLang="ko-KR" sz="1600" dirty="0">
                <a:effectLst/>
                <a:latin typeface="Roboto" panose="02000000000000000000" pitchFamily="2" charset="0"/>
              </a:rPr>
              <a:t>represent possible next images can be </a:t>
            </a:r>
            <a:r>
              <a:rPr lang="en-US" altLang="ko-KR" sz="1600" b="1" dirty="0">
                <a:effectLst/>
                <a:latin typeface="Roboto" panose="02000000000000000000" pitchFamily="2" charset="0"/>
              </a:rPr>
              <a:t>accurately predicted by a categorical predictor</a:t>
            </a:r>
            <a:r>
              <a:rPr lang="en-US" altLang="ko-KR" sz="1600" b="0" dirty="0">
                <a:effectLst/>
                <a:latin typeface="Roboto" panose="02000000000000000000" pitchFamily="2" charset="0"/>
              </a:rPr>
              <a:t>, whereas a Gaussian predictor is not flexible enough to accurately predict multiple possible Gaussian representations.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8953D-1639-2B60-43FE-A38B08931DD4}"/>
              </a:ext>
            </a:extLst>
          </p:cNvPr>
          <p:cNvSpPr txBox="1"/>
          <p:nvPr/>
        </p:nvSpPr>
        <p:spPr>
          <a:xfrm>
            <a:off x="3323826" y="1880649"/>
            <a:ext cx="141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Dreamer</a:t>
            </a:r>
            <a:r>
              <a:rPr kumimoji="1" lang="ko-KR" altLang="en-US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C98EC-72FB-2D24-C0C4-6B56CD0BFD33}"/>
              </a:ext>
            </a:extLst>
          </p:cNvPr>
          <p:cNvSpPr txBox="1"/>
          <p:nvPr/>
        </p:nvSpPr>
        <p:spPr>
          <a:xfrm>
            <a:off x="7758955" y="1880649"/>
            <a:ext cx="141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Dreamer</a:t>
            </a:r>
            <a:r>
              <a:rPr kumimoji="1" lang="ko-KR" altLang="en-US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DAA4C4-BFE5-352D-3BC1-D518B16D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42" y="2515070"/>
            <a:ext cx="8400228" cy="25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7D8C14-879E-BB4B-C697-BD40B5B0D877}"/>
              </a:ext>
            </a:extLst>
          </p:cNvPr>
          <p:cNvSpPr txBox="1"/>
          <p:nvPr/>
        </p:nvSpPr>
        <p:spPr>
          <a:xfrm>
            <a:off x="5783248" y="3588174"/>
            <a:ext cx="5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913057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V2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7E510-76FB-0C28-453C-37A92A60A990}"/>
              </a:ext>
            </a:extLst>
          </p:cNvPr>
          <p:cNvSpPr txBox="1"/>
          <p:nvPr/>
        </p:nvSpPr>
        <p:spPr>
          <a:xfrm>
            <a:off x="551621" y="1296765"/>
            <a:ext cx="24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2.1 Categorical </a:t>
            </a:r>
            <a:r>
              <a:rPr kumimoji="1" lang="en-US" altLang="ko-Kore-KR" sz="1600" b="1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Latents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8953D-1639-2B60-43FE-A38B08931DD4}"/>
              </a:ext>
            </a:extLst>
          </p:cNvPr>
          <p:cNvSpPr txBox="1"/>
          <p:nvPr/>
        </p:nvSpPr>
        <p:spPr>
          <a:xfrm>
            <a:off x="3288054" y="1809697"/>
            <a:ext cx="141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Dreamer</a:t>
            </a:r>
            <a:r>
              <a:rPr kumimoji="1" lang="ko-KR" altLang="en-US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C98EC-72FB-2D24-C0C4-6B56CD0BFD33}"/>
              </a:ext>
            </a:extLst>
          </p:cNvPr>
          <p:cNvSpPr txBox="1"/>
          <p:nvPr/>
        </p:nvSpPr>
        <p:spPr>
          <a:xfrm>
            <a:off x="7784890" y="1809697"/>
            <a:ext cx="141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Dreamer</a:t>
            </a:r>
            <a:r>
              <a:rPr kumimoji="1" lang="ko-KR" altLang="en-US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FD6FD3-B5B4-E18B-D089-4050F6E6A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5"/>
          <a:stretch/>
        </p:blipFill>
        <p:spPr>
          <a:xfrm>
            <a:off x="7183806" y="2574662"/>
            <a:ext cx="2203482" cy="39068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9C30DA-A7F5-7C02-B508-4655BFC5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014" y="2923489"/>
            <a:ext cx="3769113" cy="2945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DD87AB-82AA-6EB4-80F0-EF5C9EE1468B}"/>
              </a:ext>
            </a:extLst>
          </p:cNvPr>
          <p:cNvSpPr txBox="1"/>
          <p:nvPr/>
        </p:nvSpPr>
        <p:spPr>
          <a:xfrm>
            <a:off x="6892853" y="6481482"/>
            <a:ext cx="3196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long-term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 환경에서 학습가능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5B42F-B511-43DB-4408-8F6AD8A85570}"/>
              </a:ext>
            </a:extLst>
          </p:cNvPr>
          <p:cNvSpPr txBox="1"/>
          <p:nvPr/>
        </p:nvSpPr>
        <p:spPr>
          <a:xfrm>
            <a:off x="5783248" y="3588174"/>
            <a:ext cx="501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792531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V2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7E510-76FB-0C28-453C-37A92A60A990}"/>
              </a:ext>
            </a:extLst>
          </p:cNvPr>
          <p:cNvSpPr txBox="1"/>
          <p:nvPr/>
        </p:nvSpPr>
        <p:spPr>
          <a:xfrm>
            <a:off x="551621" y="1296765"/>
            <a:ext cx="3462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2.2 Loss Function &amp; KL</a:t>
            </a:r>
            <a:r>
              <a:rPr kumimoji="1" lang="ko-KR" altLang="en-US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Balancing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24702D-7320-44A1-D1C1-FF908894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0" y="2502133"/>
            <a:ext cx="11864900" cy="1923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E20F73-8D4D-C2D1-35D9-500479FA160A}"/>
              </a:ext>
            </a:extLst>
          </p:cNvPr>
          <p:cNvSpPr txBox="1"/>
          <p:nvPr/>
        </p:nvSpPr>
        <p:spPr>
          <a:xfrm>
            <a:off x="2173401" y="5266694"/>
            <a:ext cx="8049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/>
              <a:t>β</a:t>
            </a:r>
            <a:r>
              <a:rPr kumimoji="1" lang="ko-KR" altLang="en-US" sz="16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0.1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조정하면 </a:t>
            </a:r>
            <a:r>
              <a:rPr kumimoji="1" lang="en-US" altLang="ko-KR" sz="1600" b="1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discrete</a:t>
            </a:r>
            <a:r>
              <a:rPr kumimoji="1" lang="ko-KR" altLang="en-US" sz="1600" b="1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 </a:t>
            </a:r>
            <a:r>
              <a:rPr kumimoji="1" lang="en-US" altLang="ko-KR" sz="1600" b="1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control</a:t>
            </a:r>
            <a:r>
              <a:rPr kumimoji="1" lang="ko-KR" altLang="en-US" sz="1600" b="1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고려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1.0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이면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continuous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한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control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고려 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8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52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WorldModels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1FCA40-C8DD-2223-0541-85486E4F9B6B}"/>
              </a:ext>
            </a:extLst>
          </p:cNvPr>
          <p:cNvSpPr txBox="1"/>
          <p:nvPr/>
        </p:nvSpPr>
        <p:spPr>
          <a:xfrm>
            <a:off x="4835751" y="1864182"/>
            <a:ext cx="24913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David Ha, et al.</a:t>
            </a:r>
          </a:p>
          <a:p>
            <a:r>
              <a:rPr lang="en-US" altLang="ko-Kore-KR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World Models</a:t>
            </a:r>
          </a:p>
          <a:p>
            <a:r>
              <a:rPr lang="en-US" altLang="ko-Kore-KR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ore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preprint, 2018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9232" name="Picture 16" descr="David Ha | The TWIML AI Podcast">
            <a:extLst>
              <a:ext uri="{FF2B5EF4-FFF2-40B4-BE49-F238E27FC236}">
                <a16:creationId xmlns:a16="http://schemas.microsoft.com/office/drawing/2014/main" id="{FF5242C6-2386-0497-AAA1-C3A755E88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51" y="3743129"/>
            <a:ext cx="1144444" cy="114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171570-C663-C3F9-D0DF-7185C9C162D2}"/>
              </a:ext>
            </a:extLst>
          </p:cNvPr>
          <p:cNvSpPr txBox="1"/>
          <p:nvPr/>
        </p:nvSpPr>
        <p:spPr>
          <a:xfrm>
            <a:off x="5990560" y="3743129"/>
            <a:ext cx="1143478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David Ha</a:t>
            </a:r>
          </a:p>
          <a:p>
            <a:pPr>
              <a:lnSpc>
                <a:spcPct val="150000"/>
              </a:lnSpc>
            </a:pPr>
            <a:r>
              <a:rPr lang="en-US" altLang="ko-Kore-KR" sz="1200" dirty="0">
                <a:solidFill>
                  <a:srgbClr val="222222"/>
                </a:solidFill>
                <a:latin typeface="Arial" panose="020B0604020202020204" pitchFamily="34" charset="0"/>
              </a:rPr>
              <a:t>Google Brain</a:t>
            </a:r>
          </a:p>
        </p:txBody>
      </p:sp>
    </p:spTree>
    <p:extLst>
      <p:ext uri="{BB962C8B-B14F-4D97-AF65-F5344CB8AC3E}">
        <p14:creationId xmlns:p14="http://schemas.microsoft.com/office/powerpoint/2010/main" val="3911883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V2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7E510-76FB-0C28-453C-37A92A60A990}"/>
              </a:ext>
            </a:extLst>
          </p:cNvPr>
          <p:cNvSpPr txBox="1"/>
          <p:nvPr/>
        </p:nvSpPr>
        <p:spPr>
          <a:xfrm>
            <a:off x="551621" y="1296765"/>
            <a:ext cx="3462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2.2 Loss Function &amp; KL</a:t>
            </a:r>
            <a:r>
              <a:rPr kumimoji="1" lang="ko-KR" altLang="en-US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Balancing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6095C-309D-DC94-2EA0-439297CB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43" y="3035468"/>
            <a:ext cx="10107436" cy="1552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92768D-1B1E-30E1-1E47-819D3672A650}"/>
              </a:ext>
            </a:extLst>
          </p:cNvPr>
          <p:cNvSpPr txBox="1"/>
          <p:nvPr/>
        </p:nvSpPr>
        <p:spPr>
          <a:xfrm>
            <a:off x="2687108" y="5092034"/>
            <a:ext cx="786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transition function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이 복잡하기 때문에 이를 학습할 때 </a:t>
            </a:r>
            <a:r>
              <a:rPr kumimoji="1" lang="ko-KR" altLang="en-US" sz="1600" b="1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과적합을 방지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하기 위해 적용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460628-8073-6478-E5E8-475DB29B1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98" t="56009" r="23706" b="5531"/>
          <a:stretch/>
        </p:blipFill>
        <p:spPr>
          <a:xfrm>
            <a:off x="6901666" y="838183"/>
            <a:ext cx="4140485" cy="7397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D6123A-8D5E-E2E3-CCA9-70F614E94624}"/>
              </a:ext>
            </a:extLst>
          </p:cNvPr>
          <p:cNvSpPr/>
          <p:nvPr/>
        </p:nvSpPr>
        <p:spPr>
          <a:xfrm>
            <a:off x="9472773" y="811678"/>
            <a:ext cx="1569378" cy="739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BDF43-3183-6AC5-3D7E-B3685A873C66}"/>
              </a:ext>
            </a:extLst>
          </p:cNvPr>
          <p:cNvSpPr txBox="1"/>
          <p:nvPr/>
        </p:nvSpPr>
        <p:spPr>
          <a:xfrm>
            <a:off x="9223612" y="1741185"/>
            <a:ext cx="243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transition function (z^)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B804D9-73D9-3119-07BB-CB3F4C1850E6}"/>
              </a:ext>
            </a:extLst>
          </p:cNvPr>
          <p:cNvSpPr txBox="1"/>
          <p:nvPr/>
        </p:nvSpPr>
        <p:spPr>
          <a:xfrm>
            <a:off x="7569486" y="1695415"/>
            <a:ext cx="153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representation </a:t>
            </a:r>
          </a:p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model (z)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316A61-B0EF-40EF-B9CD-EDA078D020D0}"/>
              </a:ext>
            </a:extLst>
          </p:cNvPr>
          <p:cNvSpPr/>
          <p:nvPr/>
        </p:nvSpPr>
        <p:spPr>
          <a:xfrm>
            <a:off x="7402530" y="860337"/>
            <a:ext cx="1817229" cy="774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28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43A192CF-A721-8E29-0057-07C948943F42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V2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7E510-76FB-0C28-453C-37A92A60A990}"/>
              </a:ext>
            </a:extLst>
          </p:cNvPr>
          <p:cNvSpPr txBox="1"/>
          <p:nvPr/>
        </p:nvSpPr>
        <p:spPr>
          <a:xfrm>
            <a:off x="551621" y="1296765"/>
            <a:ext cx="2664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2.3 Actor Critic Approach</a:t>
            </a:r>
            <a:endParaRPr kumimoji="1" lang="ko-Kore-KR" altLang="en-US" sz="16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2768D-1B1E-30E1-1E47-819D3672A650}"/>
              </a:ext>
            </a:extLst>
          </p:cNvPr>
          <p:cNvSpPr txBox="1"/>
          <p:nvPr/>
        </p:nvSpPr>
        <p:spPr>
          <a:xfrm>
            <a:off x="3743701" y="5687826"/>
            <a:ext cx="5319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Model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Base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 활용하여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Model Free 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기법 뿐만 아니라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사람이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Atari 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게임을 했을 때보다 더 높은 점수를 획득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9DA80A-C078-FD33-A4BB-42033680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22" y="1769892"/>
            <a:ext cx="3968087" cy="33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5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V3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05EE6717-8CAC-CF5B-FF92-241B8B02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86" y="4270024"/>
            <a:ext cx="1144445" cy="11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3FF31-FAC8-72F2-E71A-7A5378FD3972}"/>
              </a:ext>
            </a:extLst>
          </p:cNvPr>
          <p:cNvSpPr txBox="1"/>
          <p:nvPr/>
        </p:nvSpPr>
        <p:spPr>
          <a:xfrm>
            <a:off x="4243331" y="4263859"/>
            <a:ext cx="1575198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Danijar</a:t>
            </a:r>
            <a:r>
              <a:rPr lang="en-US" altLang="ko-Kore-KR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Hafner</a:t>
            </a:r>
          </a:p>
          <a:p>
            <a:pPr>
              <a:lnSpc>
                <a:spcPct val="150000"/>
              </a:lnSpc>
            </a:pPr>
            <a:r>
              <a:rPr lang="en-US" altLang="ko-Kore-KR" sz="1200" dirty="0">
                <a:solidFill>
                  <a:srgbClr val="222222"/>
                </a:solidFill>
                <a:latin typeface="Arial" panose="020B0604020202020204" pitchFamily="34" charset="0"/>
              </a:rPr>
              <a:t>Deep Mind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E00F5-9FFE-C9A4-7E32-AACC955D12D5}"/>
              </a:ext>
            </a:extLst>
          </p:cNvPr>
          <p:cNvSpPr txBox="1"/>
          <p:nvPr/>
        </p:nvSpPr>
        <p:spPr>
          <a:xfrm>
            <a:off x="2246131" y="1864182"/>
            <a:ext cx="6332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Danijar</a:t>
            </a:r>
            <a:r>
              <a:rPr lang="en-US" altLang="ko-Kore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Hafner, et al.</a:t>
            </a:r>
          </a:p>
          <a:p>
            <a:r>
              <a:rPr lang="en-US" altLang="ko-Kore-KR" sz="2000" b="1" dirty="0">
                <a:solidFill>
                  <a:srgbClr val="222222"/>
                </a:solidFill>
                <a:latin typeface="Arial" panose="020B0604020202020204" pitchFamily="34" charset="0"/>
              </a:rPr>
              <a:t>Mastering Diverse Domains through World Models</a:t>
            </a:r>
            <a:endParaRPr lang="en-US" altLang="ko-Kore-KR" sz="2000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ore-KR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ore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2023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D416C-0E70-3404-7AF2-2D820A8D0E2F}"/>
              </a:ext>
            </a:extLst>
          </p:cNvPr>
          <p:cNvSpPr txBox="1"/>
          <p:nvPr/>
        </p:nvSpPr>
        <p:spPr>
          <a:xfrm>
            <a:off x="7144027" y="4402326"/>
            <a:ext cx="1575198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dirty="0">
                <a:solidFill>
                  <a:srgbClr val="222222"/>
                </a:solidFill>
                <a:latin typeface="Arial" panose="020B0604020202020204" pitchFamily="34" charset="0"/>
              </a:rPr>
              <a:t>University of Toronto</a:t>
            </a:r>
          </a:p>
        </p:txBody>
      </p:sp>
      <p:pic>
        <p:nvPicPr>
          <p:cNvPr id="2050" name="Picture 2" descr="토론토 대학교 - 위키백과, 우리 모두의 백과사전">
            <a:extLst>
              <a:ext uri="{FF2B5EF4-FFF2-40B4-BE49-F238E27FC236}">
                <a16:creationId xmlns:a16="http://schemas.microsoft.com/office/drawing/2014/main" id="{3B3EF313-236B-B2D1-280C-A312D67C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68" y="4236900"/>
            <a:ext cx="1144445" cy="11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091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V3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A17C68A-EB02-9CCD-CD04-78F795CA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4" y="1413536"/>
            <a:ext cx="11482028" cy="48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57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V3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diamond">
            <a:hlinkClick r:id="" action="ppaction://media"/>
            <a:extLst>
              <a:ext uri="{FF2B5EF4-FFF2-40B4-BE49-F238E27FC236}">
                <a16:creationId xmlns:a16="http://schemas.microsoft.com/office/drawing/2014/main" id="{54ADA50D-5055-388E-8347-C9E04DA0B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5659" y="1168934"/>
            <a:ext cx="7520681" cy="4230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08220-8933-19DB-BC47-6E24E8819C75}"/>
              </a:ext>
            </a:extLst>
          </p:cNvPr>
          <p:cNvSpPr txBox="1"/>
          <p:nvPr/>
        </p:nvSpPr>
        <p:spPr>
          <a:xfrm>
            <a:off x="2041387" y="5567353"/>
            <a:ext cx="8684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Human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혹은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domain-specific heuristics 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없이 최초로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Minecraft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다이아몬드를 획득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Minecraft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는 플레이시간이 매우 길기 때문에 기존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AI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모델은 한계가 존재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2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0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V3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F08220-8933-19DB-BC47-6E24E8819C75}"/>
              </a:ext>
            </a:extLst>
          </p:cNvPr>
          <p:cNvSpPr txBox="1"/>
          <p:nvPr/>
        </p:nvSpPr>
        <p:spPr>
          <a:xfrm>
            <a:off x="2314392" y="5518547"/>
            <a:ext cx="847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당시 가장 좋은 성능을 보이는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IMPALA(model-free)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보다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131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배 효율적으로 점수를 획득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pPr algn="ctr"/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model-based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 </a:t>
            </a:r>
            <a:r>
              <a:rPr kumimoji="1" lang="en-US" altLang="ko-KR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model-free</a:t>
            </a:r>
            <a:r>
              <a:rPr kumimoji="1" lang="ko-KR" altLang="en-US" sz="16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보다 좋은 성능을 낼 수 있는 가능성을 보여줌</a:t>
            </a:r>
            <a:endParaRPr kumimoji="1" lang="en-US" altLang="ko-KR" sz="1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A6A8C-8E15-6BBC-CA86-8CBF2BEE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60" y="1731265"/>
            <a:ext cx="4299458" cy="339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3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832C3D-5B9B-2FBD-8F58-9C9445F8E4B9}"/>
              </a:ext>
            </a:extLst>
          </p:cNvPr>
          <p:cNvSpPr txBox="1"/>
          <p:nvPr/>
        </p:nvSpPr>
        <p:spPr>
          <a:xfrm>
            <a:off x="4849506" y="158112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감사합니다</a:t>
            </a:r>
            <a:endParaRPr kumimoji="1" lang="ko-Kore-KR" altLang="en-US" sz="36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C3A23A2-8ED8-F2A0-43EF-8288CE89B3BF}"/>
              </a:ext>
            </a:extLst>
          </p:cNvPr>
          <p:cNvCxnSpPr>
            <a:cxnSpLocks/>
          </p:cNvCxnSpPr>
          <p:nvPr/>
        </p:nvCxnSpPr>
        <p:spPr>
          <a:xfrm>
            <a:off x="-64780" y="2912822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8000">
                  <a:srgbClr val="0070C0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1949DC1-3A27-E1DA-A2B3-BF00E1456998}"/>
              </a:ext>
            </a:extLst>
          </p:cNvPr>
          <p:cNvCxnSpPr>
            <a:cxnSpLocks/>
          </p:cNvCxnSpPr>
          <p:nvPr/>
        </p:nvCxnSpPr>
        <p:spPr>
          <a:xfrm flipH="1" flipV="1">
            <a:off x="3999216" y="802314"/>
            <a:ext cx="8266672" cy="0"/>
          </a:xfrm>
          <a:prstGeom prst="line">
            <a:avLst/>
          </a:prstGeom>
          <a:ln w="1270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E7E66E27-C92B-716E-27DA-7C783A4C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14" y="9066"/>
            <a:ext cx="744682" cy="7932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70F8F8-FA10-857C-AA5A-4A4F0B20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60" y="7816"/>
            <a:ext cx="793248" cy="79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FF027E07-6A0D-2F19-DB31-6D913CC67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80" t="31704" r="67819" b="55179"/>
          <a:stretch/>
        </p:blipFill>
        <p:spPr>
          <a:xfrm>
            <a:off x="126967" y="158409"/>
            <a:ext cx="950749" cy="4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4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WorldModels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2DBF74-F06A-556C-3C9C-948A401E6C34}"/>
              </a:ext>
            </a:extLst>
          </p:cNvPr>
          <p:cNvSpPr txBox="1"/>
          <p:nvPr/>
        </p:nvSpPr>
        <p:spPr>
          <a:xfrm>
            <a:off x="521430" y="2875333"/>
            <a:ext cx="61141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우리가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생각할 때 뇌는 모든 정보를 떠올리지 않는다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  <a:p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일부 </a:t>
            </a:r>
            <a:r>
              <a:rPr kumimoji="1" lang="ko-KR" altLang="en-US" sz="2000" b="1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중요한 개념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(selected </a:t>
            </a:r>
            <a:r>
              <a:rPr kumimoji="1" lang="en-US" altLang="ko-KR" sz="20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ceoncepts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)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과 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그 개념들 간의 </a:t>
            </a:r>
            <a:r>
              <a:rPr kumimoji="1" lang="ko-KR" altLang="en-US" sz="2000" b="1" dirty="0">
                <a:solidFill>
                  <a:srgbClr val="FF0000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관계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(relationships)</a:t>
            </a:r>
            <a:r>
              <a:rPr kumimoji="1" lang="ko-KR" altLang="en-US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만을 생각한다</a:t>
            </a:r>
            <a:r>
              <a:rPr kumimoji="1" lang="en-US" altLang="ko-KR" sz="20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1FB28-CF73-BA59-6F09-B0C9F5B0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41" y="1687147"/>
            <a:ext cx="4530629" cy="35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49DA8-5E68-56F2-9439-DDFFDF35B197}"/>
              </a:ext>
            </a:extLst>
          </p:cNvPr>
          <p:cNvSpPr txBox="1"/>
          <p:nvPr/>
        </p:nvSpPr>
        <p:spPr>
          <a:xfrm>
            <a:off x="416327" y="5577135"/>
            <a:ext cx="5269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100" b="0" i="0" dirty="0">
                <a:effectLst/>
                <a:latin typeface="Georgia" panose="02040502050405020303" pitchFamily="18" charset="0"/>
              </a:rPr>
              <a:t>“</a:t>
            </a:r>
            <a:r>
              <a:rPr lang="en-US" altLang="ko-Kore-KR" sz="1100" b="0" i="1" dirty="0">
                <a:effectLst/>
                <a:latin typeface="Georgia" panose="02040502050405020303" pitchFamily="18" charset="0"/>
              </a:rPr>
              <a:t>The image of the world around us, which we carry in our head,</a:t>
            </a:r>
            <a:r>
              <a:rPr lang="ko-KR" altLang="en-US" sz="1100" b="0" i="1" dirty="0">
                <a:effectLst/>
                <a:latin typeface="Georgia" panose="02040502050405020303" pitchFamily="18" charset="0"/>
              </a:rPr>
              <a:t> </a:t>
            </a:r>
            <a:r>
              <a:rPr lang="en-US" altLang="ko-Kore-KR" sz="1100" b="0" i="1" dirty="0">
                <a:effectLst/>
                <a:latin typeface="Georgia" panose="02040502050405020303" pitchFamily="18" charset="0"/>
              </a:rPr>
              <a:t>is just a model. </a:t>
            </a:r>
          </a:p>
          <a:p>
            <a:r>
              <a:rPr lang="en-US" altLang="ko-Kore-KR" sz="1100" b="0" i="1" dirty="0">
                <a:effectLst/>
                <a:latin typeface="Georgia" panose="02040502050405020303" pitchFamily="18" charset="0"/>
              </a:rPr>
              <a:t>Nobody in his head imagines all the world, government or country. </a:t>
            </a:r>
          </a:p>
          <a:p>
            <a:r>
              <a:rPr lang="en-US" altLang="ko-Kore-KR" sz="1100" b="0" i="1" dirty="0">
                <a:effectLst/>
                <a:latin typeface="Georgia" panose="02040502050405020303" pitchFamily="18" charset="0"/>
              </a:rPr>
              <a:t>He has only </a:t>
            </a:r>
            <a:r>
              <a:rPr lang="en-US" altLang="ko-Kore-KR" sz="1100" b="1" i="1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selected concepts</a:t>
            </a:r>
            <a:r>
              <a:rPr lang="en-US" altLang="ko-Kore-KR" sz="1100" b="0" i="1" dirty="0">
                <a:effectLst/>
                <a:latin typeface="Georgia" panose="02040502050405020303" pitchFamily="18" charset="0"/>
              </a:rPr>
              <a:t>, and </a:t>
            </a:r>
            <a:r>
              <a:rPr lang="en-US" altLang="ko-Kore-KR" sz="1100" b="1" i="1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relationships</a:t>
            </a:r>
            <a:r>
              <a:rPr lang="en-US" altLang="ko-Kore-KR" sz="1100" b="0" i="1" dirty="0">
                <a:effectLst/>
                <a:latin typeface="Georgia" panose="02040502050405020303" pitchFamily="18" charset="0"/>
              </a:rPr>
              <a:t> between them, and </a:t>
            </a:r>
          </a:p>
          <a:p>
            <a:r>
              <a:rPr lang="en-US" altLang="ko-Kore-KR" sz="1100" b="0" i="1" dirty="0">
                <a:effectLst/>
                <a:latin typeface="Georgia" panose="02040502050405020303" pitchFamily="18" charset="0"/>
              </a:rPr>
              <a:t>uses those to represent the real system.</a:t>
            </a:r>
            <a:r>
              <a:rPr lang="en-US" altLang="ko-Kore-KR" sz="1100" b="0" i="0" dirty="0">
                <a:effectLst/>
                <a:latin typeface="Georgia" panose="02040502050405020303" pitchFamily="18" charset="0"/>
              </a:rPr>
              <a:t>”</a:t>
            </a:r>
            <a:endParaRPr kumimoji="1" lang="ko-Kore-KR" altLang="en-US" sz="1100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CF685AB-5316-9108-F63B-551ABD17FDDC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6E3A1A-4A7F-C1DD-DFB6-54402264DF70}"/>
              </a:ext>
            </a:extLst>
          </p:cNvPr>
          <p:cNvSpPr txBox="1"/>
          <p:nvPr/>
        </p:nvSpPr>
        <p:spPr>
          <a:xfrm>
            <a:off x="521430" y="1175235"/>
            <a:ext cx="3243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WorldModels</a:t>
            </a:r>
            <a:r>
              <a:rPr kumimoji="1" lang="ko-Kore-KR" altLang="en-US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</a:t>
            </a:r>
            <a:r>
              <a:rPr kumimoji="1" lang="ko-KR" altLang="en-US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20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Key Idea</a:t>
            </a:r>
            <a:endParaRPr kumimoji="1" lang="en-US" altLang="ko-Kore-KR" sz="2000" b="1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10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ADF2467B-02CD-EB96-A220-F1AD632FF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155"/>
          <a:stretch/>
        </p:blipFill>
        <p:spPr>
          <a:xfrm>
            <a:off x="6508720" y="1317073"/>
            <a:ext cx="5337939" cy="5169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WorldModels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2DBF74-F06A-556C-3C9C-948A401E6C34}"/>
              </a:ext>
            </a:extLst>
          </p:cNvPr>
          <p:cNvSpPr txBox="1"/>
          <p:nvPr/>
        </p:nvSpPr>
        <p:spPr>
          <a:xfrm>
            <a:off x="182949" y="2697775"/>
            <a:ext cx="6325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Vision Model 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(V) : Observation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잘 설명하는 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 vector</a:t>
            </a:r>
            <a:r>
              <a:rPr kumimoji="1" lang="ko-Kore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바꾸는 역할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5811E-D82C-B838-341F-7931C7FE14A5}"/>
              </a:ext>
            </a:extLst>
          </p:cNvPr>
          <p:cNvSpPr txBox="1"/>
          <p:nvPr/>
        </p:nvSpPr>
        <p:spPr>
          <a:xfrm>
            <a:off x="2039762" y="4008946"/>
            <a:ext cx="455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Memory RNN 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(M) : </a:t>
            </a:r>
            <a:r>
              <a:rPr kumimoji="1" lang="ko-Kore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다음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state</a:t>
            </a:r>
            <a:r>
              <a:rPr kumimoji="1"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예측하기 위한 모델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1D54-6988-42E0-EAB6-1A30EC8ED924}"/>
              </a:ext>
            </a:extLst>
          </p:cNvPr>
          <p:cNvSpPr txBox="1"/>
          <p:nvPr/>
        </p:nvSpPr>
        <p:spPr>
          <a:xfrm>
            <a:off x="110012" y="5320117"/>
            <a:ext cx="6471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Controller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(C) : V</a:t>
            </a:r>
            <a:r>
              <a:rPr kumimoji="1" lang="ko-Kore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나온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representation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들을 이용하여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action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출력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6F4F0E3-8345-EB04-C527-EC1DDFAD7A5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4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DE68085D-7F4E-1B22-F82A-86D66E826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817" y="2402815"/>
            <a:ext cx="7006366" cy="2052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WorldModels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1D54-6988-42E0-EAB6-1A30EC8ED924}"/>
              </a:ext>
            </a:extLst>
          </p:cNvPr>
          <p:cNvSpPr txBox="1"/>
          <p:nvPr/>
        </p:nvSpPr>
        <p:spPr>
          <a:xfrm>
            <a:off x="2685432" y="5202671"/>
            <a:ext cx="6471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Vision Model 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(V) : Observation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잘 설명하는 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latent vector</a:t>
            </a:r>
            <a:r>
              <a:rPr kumimoji="1" lang="ko-Kore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로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바꾸는 역할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512AA8D8-B772-5D33-9920-7B0168CF43B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7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WorldModels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1D54-6988-42E0-EAB6-1A30EC8ED924}"/>
              </a:ext>
            </a:extLst>
          </p:cNvPr>
          <p:cNvSpPr txBox="1"/>
          <p:nvPr/>
        </p:nvSpPr>
        <p:spPr>
          <a:xfrm>
            <a:off x="3734056" y="5417987"/>
            <a:ext cx="4496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Memory RNN 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(M) : </a:t>
            </a:r>
            <a:r>
              <a:rPr kumimoji="1" lang="ko-Kore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다음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state</a:t>
            </a:r>
            <a:r>
              <a:rPr kumimoji="1" lang="ko-KR" altLang="en-US" sz="1400" dirty="0" err="1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를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예측하기 위한 모델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F4B6A93-2437-1B49-EC95-6BFA194C6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578" y="1639552"/>
            <a:ext cx="5016844" cy="3578895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706EABD-A3DD-45B9-6F5F-5C5274371ABB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40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R" sz="2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WorldModels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31D54-6988-42E0-EAB6-1A30EC8ED924}"/>
              </a:ext>
            </a:extLst>
          </p:cNvPr>
          <p:cNvSpPr txBox="1"/>
          <p:nvPr/>
        </p:nvSpPr>
        <p:spPr>
          <a:xfrm>
            <a:off x="3163833" y="5118437"/>
            <a:ext cx="64716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Controller</a:t>
            </a:r>
            <a:r>
              <a:rPr kumimoji="1" lang="en-US" altLang="ko-Kore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(C) : V</a:t>
            </a:r>
            <a:r>
              <a:rPr kumimoji="1" lang="ko-Kore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와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에서 나온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representation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들을 이용하여 </a:t>
            </a:r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action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을 출력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  <a:p>
            <a:r>
              <a:rPr kumimoji="1" lang="en-US" altLang="ko-KR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	      </a:t>
            </a:r>
            <a:r>
              <a:rPr kumimoji="1" lang="ko-KR" altLang="en-US" sz="140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 단순 선형회귀 모델</a:t>
            </a:r>
            <a:endParaRPr kumimoji="1" lang="en-US" altLang="ko-KR" sz="14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706EABD-A3DD-45B9-6F5F-5C5274371ABB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폰트, 텍스트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A4154A57-914C-0696-8CD9-67CA2E1C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29" y="3059669"/>
            <a:ext cx="3349742" cy="7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7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64C27D-5996-F0B0-3FE4-26C9AE54AC81}"/>
              </a:ext>
            </a:extLst>
          </p:cNvPr>
          <p:cNvSpPr txBox="1"/>
          <p:nvPr/>
        </p:nvSpPr>
        <p:spPr>
          <a:xfrm>
            <a:off x="237651" y="376518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kumimoji="1" lang="en-US" altLang="ko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  <a:r>
              <a:rPr kumimoji="1" lang="ko-KR" altLang="en-US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kumimoji="1" lang="en-US" altLang="ko-Kore-KR" sz="2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Dreamer V1</a:t>
            </a:r>
            <a:endParaRPr kumimoji="1" lang="ko-Kore-KR" altLang="en-US" sz="2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AB4AA79-17C8-12E4-3D67-63D3C2E2309F}"/>
              </a:ext>
            </a:extLst>
          </p:cNvPr>
          <p:cNvCxnSpPr>
            <a:cxnSpLocks/>
          </p:cNvCxnSpPr>
          <p:nvPr/>
        </p:nvCxnSpPr>
        <p:spPr>
          <a:xfrm>
            <a:off x="-37071" y="1000897"/>
            <a:ext cx="5016844" cy="0"/>
          </a:xfrm>
          <a:prstGeom prst="line">
            <a:avLst/>
          </a:prstGeom>
          <a:ln w="63500">
            <a:gradFill>
              <a:gsLst>
                <a:gs pos="1000">
                  <a:schemeClr val="accent5">
                    <a:lumMod val="75000"/>
                  </a:schemeClr>
                </a:gs>
                <a:gs pos="0">
                  <a:schemeClr val="accent5">
                    <a:lumMod val="7500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05EE6717-8CAC-CF5B-FF92-241B8B02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131" y="4157008"/>
            <a:ext cx="1144445" cy="11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3FF31-FAC8-72F2-E71A-7A5378FD3972}"/>
              </a:ext>
            </a:extLst>
          </p:cNvPr>
          <p:cNvSpPr txBox="1"/>
          <p:nvPr/>
        </p:nvSpPr>
        <p:spPr>
          <a:xfrm>
            <a:off x="3390576" y="4150843"/>
            <a:ext cx="1575198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Danijar</a:t>
            </a:r>
            <a:r>
              <a:rPr lang="en-US" altLang="ko-Kore-KR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Hafner</a:t>
            </a:r>
          </a:p>
          <a:p>
            <a:pPr>
              <a:lnSpc>
                <a:spcPct val="150000"/>
              </a:lnSpc>
            </a:pPr>
            <a:r>
              <a:rPr lang="en-US" altLang="ko-Kore-KR" sz="1200" dirty="0">
                <a:solidFill>
                  <a:srgbClr val="222222"/>
                </a:solidFill>
                <a:latin typeface="Arial" panose="020B0604020202020204" pitchFamily="34" charset="0"/>
              </a:rPr>
              <a:t>University of Toronto</a:t>
            </a:r>
          </a:p>
        </p:txBody>
      </p:sp>
      <p:pic>
        <p:nvPicPr>
          <p:cNvPr id="8" name="Picture 6" descr="Google DeepMind - YouTube">
            <a:extLst>
              <a:ext uri="{FF2B5EF4-FFF2-40B4-BE49-F238E27FC236}">
                <a16:creationId xmlns:a16="http://schemas.microsoft.com/office/drawing/2014/main" id="{0E6BD6FA-3E04-AC9D-2E75-723E7143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58" y="4150843"/>
            <a:ext cx="1144445" cy="114444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662EDA-37AA-1022-379C-2A10AE096F57}"/>
              </a:ext>
            </a:extLst>
          </p:cNvPr>
          <p:cNvSpPr txBox="1"/>
          <p:nvPr/>
        </p:nvSpPr>
        <p:spPr>
          <a:xfrm>
            <a:off x="6465303" y="4150843"/>
            <a:ext cx="1575198" cy="335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Google DeepMind</a:t>
            </a:r>
            <a:endParaRPr lang="en-US" altLang="ko-Kore-KR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AC411-270E-0DD4-5C1B-CC61FD6BE1C1}"/>
              </a:ext>
            </a:extLst>
          </p:cNvPr>
          <p:cNvSpPr txBox="1"/>
          <p:nvPr/>
        </p:nvSpPr>
        <p:spPr>
          <a:xfrm>
            <a:off x="9184946" y="4150843"/>
            <a:ext cx="1143478" cy="335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Google Brain</a:t>
            </a:r>
            <a:endParaRPr lang="en-US" altLang="ko-Kore-KR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4" descr="Google Brain University of Washington Research Google Search, research,  laboratory, logo png | PNGEgg">
            <a:extLst>
              <a:ext uri="{FF2B5EF4-FFF2-40B4-BE49-F238E27FC236}">
                <a16:creationId xmlns:a16="http://schemas.microsoft.com/office/drawing/2014/main" id="{2D04C2D9-9185-C4AD-AB83-4205F2686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01" y="4150843"/>
            <a:ext cx="1144445" cy="11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0E00F5-9FFE-C9A4-7E32-AACC955D12D5}"/>
              </a:ext>
            </a:extLst>
          </p:cNvPr>
          <p:cNvSpPr txBox="1"/>
          <p:nvPr/>
        </p:nvSpPr>
        <p:spPr>
          <a:xfrm>
            <a:off x="2246131" y="1864182"/>
            <a:ext cx="7699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Danijar</a:t>
            </a:r>
            <a:r>
              <a:rPr lang="en-US" altLang="ko-Kore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Hafner, et al.</a:t>
            </a:r>
          </a:p>
          <a:p>
            <a:r>
              <a:rPr lang="en-US" altLang="ko-Kore-KR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Dream To Control : Learning Behaviors By Latent Imagination</a:t>
            </a:r>
          </a:p>
          <a:p>
            <a:r>
              <a:rPr lang="en-US" altLang="ko-Kore-KR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ICLR, 2020</a:t>
            </a:r>
            <a:endParaRPr kumimoji="1" lang="en-US" altLang="ko-KR" sz="20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4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5289</TotalTime>
  <Words>1849</Words>
  <Application>Microsoft Office PowerPoint</Application>
  <PresentationFormat>와이드스크린</PresentationFormat>
  <Paragraphs>257</Paragraphs>
  <Slides>36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Inter</vt:lpstr>
      <vt:lpstr>S-Core Dream 3 Light</vt:lpstr>
      <vt:lpstr>S-Core Dream 4 Regular</vt:lpstr>
      <vt:lpstr>S-Core Dream 6 Bold</vt:lpstr>
      <vt:lpstr>Arial</vt:lpstr>
      <vt:lpstr>Calibri</vt:lpstr>
      <vt:lpstr>Calibri Light</vt:lpstr>
      <vt:lpstr>Georgia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조준영</dc:creator>
  <cp:lastModifiedBy>조준영</cp:lastModifiedBy>
  <cp:revision>21</cp:revision>
  <dcterms:created xsi:type="dcterms:W3CDTF">2023-05-28T13:57:49Z</dcterms:created>
  <dcterms:modified xsi:type="dcterms:W3CDTF">2023-07-06T11:53:57Z</dcterms:modified>
</cp:coreProperties>
</file>